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1" r:id="rId2"/>
  </p:sldMasterIdLst>
  <p:notesMasterIdLst>
    <p:notesMasterId r:id="rId12"/>
  </p:notesMasterIdLst>
  <p:sldIdLst>
    <p:sldId id="277" r:id="rId3"/>
    <p:sldId id="258" r:id="rId4"/>
    <p:sldId id="257" r:id="rId5"/>
    <p:sldId id="269" r:id="rId6"/>
    <p:sldId id="286" r:id="rId7"/>
    <p:sldId id="287" r:id="rId8"/>
    <p:sldId id="289" r:id="rId9"/>
    <p:sldId id="288" r:id="rId10"/>
    <p:sldId id="28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layfair Display" panose="00000500000000000000" pitchFamily="2" charset="-18"/>
      <p:regular r:id="rId19"/>
      <p:bold r:id="rId20"/>
      <p:italic r:id="rId21"/>
      <p:boldItalic r:id="rId22"/>
    </p:embeddedFont>
    <p:embeddedFont>
      <p:font typeface="Raleway" pitchFamily="2" charset="-18"/>
      <p:regular r:id="rId23"/>
      <p:bold r:id="rId24"/>
      <p:italic r:id="rId25"/>
      <p:bold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6B"/>
    <a:srgbClr val="2D343F"/>
    <a:srgbClr val="5BE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6DCC3-883D-4D55-AE13-7401721EA881}" type="datetimeFigureOut">
              <a:rPr lang="pl-PL" smtClean="0"/>
              <a:t>28.01.2023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5F6D-5A2D-4BA1-AE3C-231D5BF30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10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AADA323-F3B7-40F5-9D0B-945855946167}"/>
              </a:ext>
            </a:extLst>
          </p:cNvPr>
          <p:cNvSpPr/>
          <p:nvPr userDrawn="1"/>
        </p:nvSpPr>
        <p:spPr>
          <a:xfrm>
            <a:off x="9688902" y="365125"/>
            <a:ext cx="1664897" cy="5811838"/>
          </a:xfrm>
          <a:prstGeom prst="rect">
            <a:avLst/>
          </a:prstGeom>
          <a:solidFill>
            <a:srgbClr val="139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1A9A5F-72C9-44A4-8285-67538B8A9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920" y="483078"/>
            <a:ext cx="4956383" cy="55759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7110C1D8-F639-43E3-A611-E71FE1F4C6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6079" b="36079"/>
          <a:stretch/>
        </p:blipFill>
        <p:spPr>
          <a:xfrm>
            <a:off x="-94235" y="401958"/>
            <a:ext cx="5372692" cy="14958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FFEC158-2808-4E31-BD58-4A07335AD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35" y="3598875"/>
            <a:ext cx="10054565" cy="165576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139D6B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306B71-E97A-445D-B2EB-6A06E590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35" y="5410226"/>
            <a:ext cx="1005456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D34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917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ADC3998-65EB-4582-9C1F-733C55CD61C4}"/>
              </a:ext>
            </a:extLst>
          </p:cNvPr>
          <p:cNvSpPr/>
          <p:nvPr userDrawn="1"/>
        </p:nvSpPr>
        <p:spPr>
          <a:xfrm>
            <a:off x="9688902" y="365125"/>
            <a:ext cx="1664897" cy="58118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EFE4948-A697-4FD6-8B39-54027CC37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920" y="483078"/>
            <a:ext cx="4956382" cy="557593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EC1DD84B-6C19-4D86-8D99-B4BC53535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6079" b="36079"/>
          <a:stretch/>
        </p:blipFill>
        <p:spPr>
          <a:xfrm>
            <a:off x="-94235" y="401958"/>
            <a:ext cx="5372692" cy="1495853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843FF9FF-38ED-426A-971C-5D200933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35" y="4267199"/>
            <a:ext cx="8174965" cy="987437"/>
          </a:xfrm>
          <a:solidFill>
            <a:srgbClr val="139D6B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09A1B166-5AD0-4DD6-884B-2682F533D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35" y="5254636"/>
            <a:ext cx="8174965" cy="804372"/>
          </a:xfrm>
          <a:solidFill>
            <a:srgbClr val="139D6B"/>
          </a:solidFill>
        </p:spPr>
        <p:txBody>
          <a:bodyPr/>
          <a:lstStyle>
            <a:lvl1pPr marL="0" indent="0" algn="l">
              <a:buNone/>
              <a:defRPr sz="2400">
                <a:solidFill>
                  <a:srgbClr val="2D34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608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370489A4-BAB5-4F0D-8A9C-7E602B7D087B}"/>
              </a:ext>
            </a:extLst>
          </p:cNvPr>
          <p:cNvSpPr/>
          <p:nvPr userDrawn="1"/>
        </p:nvSpPr>
        <p:spPr>
          <a:xfrm>
            <a:off x="9688902" y="365125"/>
            <a:ext cx="1664897" cy="5811838"/>
          </a:xfrm>
          <a:prstGeom prst="rect">
            <a:avLst/>
          </a:prstGeom>
          <a:solidFill>
            <a:srgbClr val="139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B7A9D1-FB15-4E86-8BD3-BD4A78C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048403" cy="5071584"/>
          </a:xfrm>
          <a:solidFill>
            <a:schemeClr val="bg1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ABED7F-BD35-4B93-A7BA-E7C634AF7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016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47FB95-F47F-4D8A-A6D3-4FE2B2AF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C58B-EFCB-4FA1-8F66-601D20C3C3F5}" type="datetime1">
              <a:rPr lang="pl-PL" smtClean="0"/>
              <a:t>28.01.2023</a:t>
            </a:fld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C74625-420E-485F-9A4F-6BEEFD15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75CE-B5B6-483E-BB1F-7403B061AF3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B5122E9D-C99F-40A5-8173-85A1D9484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2B27A96-9415-4CCB-9533-C2A39A8F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59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465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8C4107D2-0A42-4ADD-88BA-19DCF95E549B}"/>
              </a:ext>
            </a:extLst>
          </p:cNvPr>
          <p:cNvSpPr/>
          <p:nvPr userDrawn="1"/>
        </p:nvSpPr>
        <p:spPr>
          <a:xfrm>
            <a:off x="9688902" y="365125"/>
            <a:ext cx="1664897" cy="5811838"/>
          </a:xfrm>
          <a:prstGeom prst="rect">
            <a:avLst/>
          </a:prstGeom>
          <a:solidFill>
            <a:srgbClr val="139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67B815-53B8-4FE5-82EB-E521A7B3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59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1A65F3E-BC2B-48FD-A9FB-CC7BAAAAF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48404" cy="507158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3CD3B2-AD2F-4085-9B3F-EC2CBFD0B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016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6E8D1F-4FC2-4F76-BAA8-1E3EE59D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7C12-A000-4603-957A-442BC62CF52F}" type="datetime1">
              <a:rPr lang="pl-PL" smtClean="0"/>
              <a:t>28.01.2023</a:t>
            </a:fld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93FE4D-ACDC-470B-8E77-C24A39B7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75CE-B5B6-483E-BB1F-7403B061AF3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61B6DB66-BFF8-44E2-BBBD-5B9E62F2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</p:spTree>
    <p:extLst>
      <p:ext uri="{BB962C8B-B14F-4D97-AF65-F5344CB8AC3E}">
        <p14:creationId xmlns:p14="http://schemas.microsoft.com/office/powerpoint/2010/main" val="11489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0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AADA323-F3B7-40F5-9D0B-945855946167}"/>
              </a:ext>
            </a:extLst>
          </p:cNvPr>
          <p:cNvSpPr/>
          <p:nvPr userDrawn="1"/>
        </p:nvSpPr>
        <p:spPr>
          <a:xfrm>
            <a:off x="9688902" y="365125"/>
            <a:ext cx="1664897" cy="5811838"/>
          </a:xfrm>
          <a:prstGeom prst="rect">
            <a:avLst/>
          </a:prstGeom>
          <a:solidFill>
            <a:srgbClr val="139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20117D1-F4BA-45C2-8E8C-03E82CD77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920" y="483078"/>
            <a:ext cx="4956382" cy="557593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7110C1D8-F639-43E3-A611-E71FE1F4C6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6079" b="36079"/>
          <a:stretch/>
        </p:blipFill>
        <p:spPr>
          <a:xfrm>
            <a:off x="-94235" y="401958"/>
            <a:ext cx="5372692" cy="14958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FFEC158-2808-4E31-BD58-4A07335AD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35" y="3598875"/>
            <a:ext cx="10054565" cy="165576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139D6B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306B71-E97A-445D-B2EB-6A06E590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35" y="5410226"/>
            <a:ext cx="1005456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D34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5179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5D528F2-D8CB-46D0-8AF8-FEE35E87050E}"/>
              </a:ext>
            </a:extLst>
          </p:cNvPr>
          <p:cNvSpPr/>
          <p:nvPr userDrawn="1"/>
        </p:nvSpPr>
        <p:spPr>
          <a:xfrm>
            <a:off x="9688902" y="365125"/>
            <a:ext cx="1664897" cy="5811838"/>
          </a:xfrm>
          <a:prstGeom prst="rect">
            <a:avLst/>
          </a:prstGeom>
          <a:solidFill>
            <a:srgbClr val="139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45EED3-23E0-4679-908A-840FC180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3146" cy="71464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183EFB-8D58-4402-9D0F-4D260A83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596"/>
            <a:ext cx="6983146" cy="491236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9BDDBD0C-D9DB-45F2-9043-496979AD1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67663" y="483079"/>
            <a:ext cx="3263929" cy="5575930"/>
          </a:xfrm>
          <a:solidFill>
            <a:schemeClr val="bg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5" name="Symbol zastępczy daty 14">
            <a:extLst>
              <a:ext uri="{FF2B5EF4-FFF2-40B4-BE49-F238E27FC236}">
                <a16:creationId xmlns:a16="http://schemas.microsoft.com/office/drawing/2014/main" id="{E67F4BE4-F4D9-4E4D-95CA-74FFB711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3F441E-ACCE-4EF1-9F0A-E6ED234E8AAD}" type="datetime1">
              <a:rPr lang="pl-PL" smtClean="0"/>
              <a:t>28.01.2023</a:t>
            </a:fld>
            <a:endParaRPr lang="pl-PL" sz="1000" dirty="0"/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3A5FAE9F-E77E-48B5-BBD1-A972F290F7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3075CE-B5B6-483E-BB1F-7403B061AF38}" type="slidenum">
              <a:rPr lang="pl-PL" smtClean="0"/>
              <a:pPr/>
              <a:t>‹#›</a:t>
            </a:fld>
            <a:endParaRPr lang="pl-PL" dirty="0">
              <a:solidFill>
                <a:srgbClr val="139D6B"/>
              </a:solidFill>
            </a:endParaRP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0F8F93A6-ED25-489A-ACE0-79E922A46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</p:spTree>
    <p:extLst>
      <p:ext uri="{BB962C8B-B14F-4D97-AF65-F5344CB8AC3E}">
        <p14:creationId xmlns:p14="http://schemas.microsoft.com/office/powerpoint/2010/main" val="13109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C8C91-8D5F-419F-A4EF-022B46B3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ED7928-9115-4956-A655-5946BD42A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2B5E9B-5E22-4ED7-98A9-68119E66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1E80-1713-4092-950C-4D2959D5B369}" type="datetime1">
              <a:rPr lang="pl-PL" smtClean="0"/>
              <a:t>28.01.2023</a:t>
            </a:fld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4688E4-4FE8-4B64-A7D8-E8C66CCB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75CE-B5B6-483E-BB1F-7403B061AF3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B373F0D6-70EA-4A01-867C-174281F65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</p:spTree>
    <p:extLst>
      <p:ext uri="{BB962C8B-B14F-4D97-AF65-F5344CB8AC3E}">
        <p14:creationId xmlns:p14="http://schemas.microsoft.com/office/powerpoint/2010/main" val="1567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6E42D319-9E9C-49DF-B7F7-25A6DF6ED658}"/>
              </a:ext>
            </a:extLst>
          </p:cNvPr>
          <p:cNvSpPr/>
          <p:nvPr userDrawn="1"/>
        </p:nvSpPr>
        <p:spPr>
          <a:xfrm>
            <a:off x="9747270" y="4688731"/>
            <a:ext cx="1664897" cy="1546599"/>
          </a:xfrm>
          <a:prstGeom prst="rect">
            <a:avLst/>
          </a:prstGeom>
          <a:solidFill>
            <a:srgbClr val="139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D5FFC6-CB0F-455A-8095-0E959C71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BF847B-0E67-4E7B-8395-3617EB7E6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9157"/>
            <a:ext cx="5181600" cy="4917806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B9878D-F8E0-44B1-8BC3-B1ACC3A76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9157"/>
            <a:ext cx="5181600" cy="4917806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AF5133-454C-4964-AB93-8FE58103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BEAC-1C74-4735-9744-C496F92EDD6A}" type="datetime1">
              <a:rPr lang="pl-PL" smtClean="0"/>
              <a:t>28.01.2023</a:t>
            </a:fld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42ABDC-48B9-41B9-B44C-C9DAD7A6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75CE-B5B6-483E-BB1F-7403B061AF3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68B0C3E9-B08E-49E3-8B4A-CCE2BB7A1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</p:spTree>
    <p:extLst>
      <p:ext uri="{BB962C8B-B14F-4D97-AF65-F5344CB8AC3E}">
        <p14:creationId xmlns:p14="http://schemas.microsoft.com/office/powerpoint/2010/main" val="141006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65C5557C-A577-47F1-8798-0E83D4602BFB}"/>
              </a:ext>
            </a:extLst>
          </p:cNvPr>
          <p:cNvSpPr/>
          <p:nvPr userDrawn="1"/>
        </p:nvSpPr>
        <p:spPr>
          <a:xfrm>
            <a:off x="9747270" y="4688731"/>
            <a:ext cx="1664897" cy="1546599"/>
          </a:xfrm>
          <a:prstGeom prst="rect">
            <a:avLst/>
          </a:prstGeom>
          <a:solidFill>
            <a:srgbClr val="139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48624B-5197-4664-8847-91542627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164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BA6AC2-DB79-43AD-A359-CD45528E6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5784"/>
            <a:ext cx="5157787" cy="49879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Raleway" panose="020B05030301010600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A70DFE-3ACD-4670-A117-438980CF2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7925"/>
            <a:ext cx="5157787" cy="43917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8A9DAD-3F3C-4450-B3BE-2012949B6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5783"/>
            <a:ext cx="5183188" cy="49879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Raleway" panose="020B05030301010600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81D6210-6EA7-4751-AD5D-2217834B8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7925"/>
            <a:ext cx="5183188" cy="43917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C5F71B0-C340-457F-97F5-CAEB4AAC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A4DC-0282-4D76-87A2-4A41E2B6D836}" type="datetime1">
              <a:rPr lang="pl-PL" smtClean="0"/>
              <a:t>28.01.2023</a:t>
            </a:fld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D750804-7E75-4FC5-A5E3-7833C874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75CE-B5B6-483E-BB1F-7403B061AF3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5CB5D3CA-2FB2-401C-A6CF-F3A99ABED5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</p:spTree>
    <p:extLst>
      <p:ext uri="{BB962C8B-B14F-4D97-AF65-F5344CB8AC3E}">
        <p14:creationId xmlns:p14="http://schemas.microsoft.com/office/powerpoint/2010/main" val="15294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71B61-4C45-4321-A64E-BAA585B6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8309A43-A740-41A6-903C-5039DC39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BFC5-5157-4643-A935-73435E818424}" type="datetime1">
              <a:rPr lang="pl-PL" smtClean="0"/>
              <a:t>28.01.2023</a:t>
            </a:fld>
            <a:endParaRPr lang="pl-PL" sz="1000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787BC28-196E-4783-B754-1398B9DF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75CE-B5B6-483E-BB1F-7403B061AF38}" type="slidenum">
              <a:rPr lang="pl-PL" smtClean="0"/>
              <a:pPr/>
              <a:t>‹#›</a:t>
            </a:fld>
            <a:endParaRPr lang="pl-PL" dirty="0">
              <a:solidFill>
                <a:srgbClr val="139D6B"/>
              </a:solidFill>
            </a:endParaRP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55D23585-C06C-4EA9-A213-8486036B6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</p:spTree>
    <p:extLst>
      <p:ext uri="{BB962C8B-B14F-4D97-AF65-F5344CB8AC3E}">
        <p14:creationId xmlns:p14="http://schemas.microsoft.com/office/powerpoint/2010/main" val="41522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BF2D92-225A-485F-BAED-90069857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0CF8-6AD7-4B22-9B20-35ABF685D82F}" type="datetime1">
              <a:rPr lang="pl-PL" smtClean="0"/>
              <a:t>28.01.2023</a:t>
            </a:fld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042E1C-989B-4787-AF8A-7C5497B6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75CE-B5B6-483E-BB1F-7403B061AF38}" type="slidenum">
              <a:rPr lang="pl-PL" smtClean="0"/>
              <a:t>‹#›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A45056F-D10A-48A1-9A3C-0F5D21F11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</p:spTree>
    <p:extLst>
      <p:ext uri="{BB962C8B-B14F-4D97-AF65-F5344CB8AC3E}">
        <p14:creationId xmlns:p14="http://schemas.microsoft.com/office/powerpoint/2010/main" val="11463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ADC3998-65EB-4582-9C1F-733C55CD61C4}"/>
              </a:ext>
            </a:extLst>
          </p:cNvPr>
          <p:cNvSpPr/>
          <p:nvPr userDrawn="1"/>
        </p:nvSpPr>
        <p:spPr>
          <a:xfrm>
            <a:off x="9688902" y="365125"/>
            <a:ext cx="1664897" cy="58118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84D28C-0C3D-48EC-8E1F-138BBDE0F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920" y="483078"/>
            <a:ext cx="4956383" cy="557593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EC1DD84B-6C19-4D86-8D99-B4BC53535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6079" b="36079"/>
          <a:stretch/>
        </p:blipFill>
        <p:spPr>
          <a:xfrm>
            <a:off x="-94235" y="401958"/>
            <a:ext cx="5372692" cy="1495853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843FF9FF-38ED-426A-971C-5D200933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35" y="4267199"/>
            <a:ext cx="8174965" cy="987437"/>
          </a:xfrm>
          <a:solidFill>
            <a:srgbClr val="139D6B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09A1B166-5AD0-4DD6-884B-2682F533D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35" y="5254636"/>
            <a:ext cx="8174965" cy="804372"/>
          </a:xfrm>
          <a:solidFill>
            <a:srgbClr val="139D6B"/>
          </a:solidFill>
        </p:spPr>
        <p:txBody>
          <a:bodyPr/>
          <a:lstStyle>
            <a:lvl1pPr marL="0" indent="0" algn="l">
              <a:buNone/>
              <a:defRPr sz="2400">
                <a:solidFill>
                  <a:srgbClr val="2D34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8112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91F608B-CF1D-4D88-9378-2FBBFE9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9FBD71-5F78-4CE7-B61B-237BB9EEC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596"/>
            <a:ext cx="10515600" cy="491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464B8C-8CEF-4EC9-B511-4751C533F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88902" y="6356350"/>
            <a:ext cx="107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layfair Display" panose="00000500000000000000" pitchFamily="2" charset="-18"/>
              </a:defRPr>
            </a:lvl1pPr>
          </a:lstStyle>
          <a:p>
            <a:fld id="{6CF7ABD3-B609-487B-908B-86E9B4B57BE5}" type="datetime1">
              <a:rPr lang="pl-PL" smtClean="0"/>
              <a:t>28.01.2023</a:t>
            </a:fld>
            <a:endParaRPr lang="pl-PL" sz="10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BFD286-282A-424C-8BF1-03C8A1D9F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2414" y="6356350"/>
            <a:ext cx="441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39D6B"/>
                </a:solidFill>
                <a:latin typeface="Raleway" panose="020B0503030101060003" pitchFamily="34" charset="-18"/>
              </a:defRPr>
            </a:lvl1pPr>
          </a:lstStyle>
          <a:p>
            <a:fld id="{903075CE-B5B6-483E-BB1F-7403B061AF38}" type="slidenum">
              <a:rPr lang="pl-PL" smtClean="0"/>
              <a:pPr/>
              <a:t>‹#›</a:t>
            </a:fld>
            <a:endParaRPr lang="pl-PL" dirty="0">
              <a:solidFill>
                <a:srgbClr val="139D6B"/>
              </a:solidFill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032ACC1B-73A2-4880-8E94-049B186830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9342" y="6356351"/>
            <a:ext cx="1563118" cy="445404"/>
          </a:xfrm>
          <a:prstGeom prst="rect">
            <a:avLst/>
          </a:prstGeom>
        </p:spPr>
      </p:pic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27A7A552-9CA7-49A1-B26D-A43A31C16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08" y="6356350"/>
            <a:ext cx="6983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b="1" dirty="0">
                <a:solidFill>
                  <a:srgbClr val="139D6B"/>
                </a:solidFill>
                <a:latin typeface="Raleway"/>
                <a:ea typeface="Calibri" panose="020F0502020204030204" pitchFamily="34" charset="0"/>
                <a:cs typeface="Times New Roman (Tekst podstawo"/>
              </a:rPr>
              <a:t>Wąsowski Lorenc-Pawlak Kancelaria Prawna Sp. k. </a:t>
            </a:r>
            <a:endParaRPr lang="pl-PL" dirty="0">
              <a:latin typeface="Playfair Display"/>
              <a:ea typeface="Calibri" panose="020F0502020204030204" pitchFamily="34" charset="0"/>
              <a:cs typeface="Times New Roman (Tekst podstawo"/>
            </a:endParaRPr>
          </a:p>
          <a:p>
            <a:r>
              <a:rPr lang="pl-PL" dirty="0">
                <a:latin typeface="Playfair Display"/>
                <a:ea typeface="Calibri" panose="020F0502020204030204" pitchFamily="34" charset="0"/>
                <a:cs typeface="Times New Roman (Tekst podstawo"/>
              </a:rPr>
              <a:t>ul. Poznańskiej 16 lok. 4, 00-680 Warszawa</a:t>
            </a:r>
          </a:p>
        </p:txBody>
      </p:sp>
    </p:spTree>
    <p:extLst>
      <p:ext uri="{BB962C8B-B14F-4D97-AF65-F5344CB8AC3E}">
        <p14:creationId xmlns:p14="http://schemas.microsoft.com/office/powerpoint/2010/main" val="81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49" r:id="rId9"/>
    <p:sldLayoutId id="2147483659" r:id="rId10"/>
    <p:sldLayoutId id="2147483656" r:id="rId11"/>
    <p:sldLayoutId id="214748365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139D6B"/>
          </a:solidFill>
          <a:latin typeface="Raleway" panose="020B05030301010600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39D6B"/>
        </a:buClr>
        <a:buFont typeface="Arial" panose="020B0604020202020204" pitchFamily="34" charset="0"/>
        <a:buChar char="•"/>
        <a:defRPr sz="2000" kern="1200">
          <a:solidFill>
            <a:srgbClr val="2D343F"/>
          </a:solidFill>
          <a:latin typeface="Playfair Display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39D6B"/>
        </a:buClr>
        <a:buFont typeface="Arial" panose="020B0604020202020204" pitchFamily="34" charset="0"/>
        <a:buChar char="•"/>
        <a:defRPr sz="1800" kern="1200">
          <a:solidFill>
            <a:srgbClr val="2D343F"/>
          </a:solidFill>
          <a:latin typeface="Playfair Display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39D6B"/>
        </a:buClr>
        <a:buFont typeface="Arial" panose="020B0604020202020204" pitchFamily="34" charset="0"/>
        <a:buChar char="•"/>
        <a:defRPr sz="1600" kern="1200">
          <a:solidFill>
            <a:srgbClr val="2D343F"/>
          </a:solidFill>
          <a:latin typeface="Playfair Display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39D6B"/>
        </a:buClr>
        <a:buFont typeface="Arial" panose="020B0604020202020204" pitchFamily="34" charset="0"/>
        <a:buChar char="•"/>
        <a:defRPr sz="1400" kern="1200">
          <a:solidFill>
            <a:srgbClr val="2D343F"/>
          </a:solidFill>
          <a:latin typeface="Playfair Display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39D6B"/>
        </a:buClr>
        <a:buFont typeface="Arial" panose="020B0604020202020204" pitchFamily="34" charset="0"/>
        <a:buChar char="•"/>
        <a:defRPr sz="1400" kern="1200">
          <a:solidFill>
            <a:srgbClr val="2D343F"/>
          </a:solidFill>
          <a:latin typeface="Playfair Display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41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plegal.pl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F84518D-B571-4A2E-B904-1870850EA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7345"/>
            <a:ext cx="7830207" cy="415636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3100" dirty="0">
                <a:solidFill>
                  <a:srgbClr val="FFFFFF"/>
                </a:solidFill>
                <a:latin typeface="+mj-lt"/>
              </a:rPr>
              <a:t>JAK PRZYWRÓCIĆ CENTRALNE MIEJSCE CHOREMU i OSOBIE LECZĄCEGO</a:t>
            </a:r>
            <a:br>
              <a:rPr lang="pl-PL" sz="2400" dirty="0">
                <a:solidFill>
                  <a:srgbClr val="FFFFFF"/>
                </a:solidFill>
                <a:latin typeface="+mj-lt"/>
              </a:rPr>
            </a:br>
            <a:br>
              <a:rPr lang="pl-PL" sz="2400" dirty="0">
                <a:solidFill>
                  <a:srgbClr val="FFFFFF"/>
                </a:solidFill>
                <a:latin typeface="+mj-lt"/>
              </a:rPr>
            </a:br>
            <a:r>
              <a:rPr lang="pl-PL" sz="2400" dirty="0">
                <a:solidFill>
                  <a:srgbClr val="FFFFFF"/>
                </a:solidFill>
                <a:latin typeface="+mj-lt"/>
              </a:rPr>
              <a:t>Refleksja prawnika nad  prawem wykonywania zawodu zgodnie z wiedzą i sumieniem</a:t>
            </a:r>
            <a:br>
              <a:rPr lang="pl-PL" sz="2400" dirty="0">
                <a:solidFill>
                  <a:srgbClr val="FFFFFF"/>
                </a:solidFill>
                <a:latin typeface="+mj-lt"/>
              </a:rPr>
            </a:br>
            <a:br>
              <a:rPr lang="pl-PL" sz="2400" dirty="0">
                <a:solidFill>
                  <a:srgbClr val="FFFFFF"/>
                </a:solidFill>
                <a:latin typeface="+mj-lt"/>
              </a:rPr>
            </a:br>
            <a:br>
              <a:rPr lang="pl-PL" sz="2400" dirty="0">
                <a:solidFill>
                  <a:srgbClr val="FFFFFF"/>
                </a:solidFill>
                <a:latin typeface="+mj-lt"/>
              </a:rPr>
            </a:br>
            <a:br>
              <a:rPr lang="pl-PL" sz="2400" dirty="0">
                <a:solidFill>
                  <a:srgbClr val="FFFFFF"/>
                </a:solidFill>
                <a:latin typeface="+mj-lt"/>
              </a:rPr>
            </a:br>
            <a:r>
              <a:rPr lang="pl-PL" sz="2400" dirty="0">
                <a:solidFill>
                  <a:srgbClr val="FFFFFF"/>
                </a:solidFill>
                <a:latin typeface="+mj-lt"/>
              </a:rPr>
              <a:t>dr Krzysztof Andrzej Wąsowski, adwokat </a:t>
            </a:r>
            <a:br>
              <a:rPr lang="pl-PL" sz="2400" dirty="0">
                <a:solidFill>
                  <a:srgbClr val="FFFFFF"/>
                </a:solidFill>
                <a:latin typeface="+mj-lt"/>
              </a:rPr>
            </a:br>
            <a:br>
              <a:rPr lang="pl-PL" sz="2400" dirty="0">
                <a:solidFill>
                  <a:srgbClr val="FFFFFF"/>
                </a:solidFill>
                <a:latin typeface="+mj-lt"/>
              </a:rPr>
            </a:br>
            <a:r>
              <a:rPr lang="pl-PL" sz="2400" dirty="0">
                <a:solidFill>
                  <a:srgbClr val="FFFFFF"/>
                </a:solidFill>
                <a:latin typeface="+mj-lt"/>
              </a:rPr>
              <a:t>Warszawa, 25 stycznia 2023 </a:t>
            </a:r>
            <a:br>
              <a:rPr lang="pl-PL" sz="3600" dirty="0">
                <a:solidFill>
                  <a:srgbClr val="FFFFFF"/>
                </a:solidFill>
                <a:latin typeface="+mj-lt"/>
              </a:rPr>
            </a:br>
            <a:endParaRPr lang="en-US" sz="3600" b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0022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1368" cy="583996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347322" y="536448"/>
            <a:ext cx="5145024" cy="5242560"/>
          </a:xfrm>
          <a:prstGeom prst="rect">
            <a:avLst/>
          </a:prstGeom>
          <a:solidFill>
            <a:srgbClr val="454545"/>
          </a:solidFill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119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Krzysztof Andrzej Wąsowski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Clr>
                <a:srgbClr val="139D6B"/>
              </a:buClr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r>
              <a:rPr lang="pl-PL" sz="2400" dirty="0">
                <a:solidFill>
                  <a:prstClr val="white"/>
                </a:solidFill>
                <a:latin typeface="Calibri" panose="020F0502020204030204"/>
              </a:rPr>
              <a:t>Adwokat 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9D6B"/>
              </a:buClr>
              <a:buSzTx/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Doktor nauk prawnych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9D6B"/>
              </a:buClr>
              <a:buSzTx/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Wykładowca akademicki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9D6B"/>
              </a:buClr>
              <a:buSzTx/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r>
              <a:rPr lang="pl-PL" sz="2400" dirty="0">
                <a:solidFill>
                  <a:prstClr val="white"/>
                </a:solidFill>
                <a:latin typeface="Calibri" panose="020F0502020204030204"/>
              </a:rPr>
              <a:t>Rycerz Św. Jana Pawła II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9D6B"/>
              </a:buClr>
              <a:buSzTx/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9D6B"/>
              </a:buClr>
              <a:buSzTx/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Pełnomocnik Naczelnej Izby Lekarskiej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9D6B"/>
              </a:buClr>
              <a:buSzTx/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Pełnomocnik lekarzy w procesach cywilnych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9D6B"/>
              </a:buClr>
              <a:buSzTx/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Obrońca lekarzy oskarżonych w procesach karnych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9D6B"/>
              </a:buClr>
              <a:buSzTx/>
              <a:buFont typeface="Arial" panose="020B0604020202020204" pitchFamily="34" charset="0"/>
              <a:buChar char="•"/>
              <a:tabLst>
                <a:tab pos="1164590" algn="l"/>
              </a:tabLst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Obrońca lekarzy </a:t>
            </a: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obwinionych w procesach dyscyplinarnych </a:t>
            </a:r>
            <a:endParaRPr kumimoji="0" lang="pl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231648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210"/>
              </a:spcAft>
              <a:buClrTx/>
              <a:buSzTx/>
              <a:buFontTx/>
              <a:buNone/>
              <a:tabLst>
                <a:tab pos="231648" algn="l"/>
              </a:tabLst>
              <a:defRPr/>
            </a:pPr>
            <a:endParaRPr kumimoji="0" lang="pl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DE28EE-7407-260E-27D5-48EC9E7AB596}"/>
              </a:ext>
            </a:extLst>
          </p:cNvPr>
          <p:cNvSpPr txBox="1"/>
          <p:nvPr/>
        </p:nvSpPr>
        <p:spPr>
          <a:xfrm>
            <a:off x="159765" y="6170444"/>
            <a:ext cx="6096000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Wąsowski Lorenc-Pawlak Kancelaria Prawna Sp. 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Al. Jerozolimskie 99 lok. 9, 02-001 Warszawa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b="8450"/>
          <a:stretch/>
        </p:blipFill>
        <p:spPr>
          <a:xfrm>
            <a:off x="6580632" y="-83128"/>
            <a:ext cx="5611368" cy="635461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19429" y="392748"/>
            <a:ext cx="5736336" cy="5435484"/>
          </a:xfrm>
          <a:prstGeom prst="rect">
            <a:avLst/>
          </a:prstGeom>
          <a:solidFill>
            <a:srgbClr val="3F3F3F"/>
          </a:solidFill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„Musimy przywrócić centralne miejsce choremu” </a:t>
            </a:r>
          </a:p>
          <a:p>
            <a:pPr marL="742950" lvl="1" indent="-285750">
              <a:lnSpc>
                <a:spcPct val="95000"/>
              </a:lnSpc>
              <a:spcAft>
                <a:spcPts val="1680"/>
              </a:spcAft>
              <a:buFont typeface="Arial" panose="020B0604020202020204" pitchFamily="34" charset="0"/>
              <a:buChar char="•"/>
              <a:defRPr/>
            </a:pPr>
            <a:r>
              <a:rPr lang="pl" dirty="0">
                <a:solidFill>
                  <a:srgbClr val="FFFFFF"/>
                </a:solidFill>
                <a:latin typeface="Calibri"/>
              </a:rPr>
              <a:t>Henryk F. Hoser SAC – 17 XII 2015 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</a:t>
            </a:r>
            <a:r>
              <a:rPr kumimoji="0" lang="pl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esteśmy świadkami i uczestnikami głębokiego kryzysu medycyjny </a:t>
            </a:r>
          </a:p>
          <a:p>
            <a:pPr marL="742950" lvl="1" indent="-285750">
              <a:lnSpc>
                <a:spcPct val="95000"/>
              </a:lnSpc>
              <a:spcAft>
                <a:spcPts val="168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FFFFFF"/>
                </a:solidFill>
                <a:latin typeface="Calibri"/>
              </a:rPr>
              <a:t>N</a:t>
            </a:r>
            <a:r>
              <a:rPr lang="pl" dirty="0">
                <a:solidFill>
                  <a:srgbClr val="FFFFFF"/>
                </a:solidFill>
                <a:latin typeface="Calibri"/>
              </a:rPr>
              <a:t>a czym on plega? Przede wszystkim nie mamy już stałych odniesień do wartości po prostu ludzkich. Nie ma gwarancji dla życia ludzkiego. Nie ma gwarancji dla jego integralności. </a:t>
            </a:r>
          </a:p>
          <a:p>
            <a:pPr marL="742950" lvl="1" indent="-285750">
              <a:lnSpc>
                <a:spcPct val="95000"/>
              </a:lnSpc>
              <a:spcAft>
                <a:spcPts val="168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pl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rzeksz</a:t>
            </a:r>
            <a:r>
              <a:rPr lang="pl" dirty="0">
                <a:solidFill>
                  <a:srgbClr val="FFFFFF"/>
                </a:solidFill>
                <a:latin typeface="Calibri"/>
              </a:rPr>
              <a:t>tałcenie medycyny w system rynkowy oczywiście powoduje, że przestajemy być służbą. </a:t>
            </a:r>
          </a:p>
          <a:p>
            <a:pPr marL="742950" lvl="1" indent="-285750">
              <a:lnSpc>
                <a:spcPct val="95000"/>
              </a:lnSpc>
              <a:spcAft>
                <a:spcPts val="168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FFFFFF"/>
                </a:solidFill>
                <a:latin typeface="Calibri"/>
              </a:rPr>
              <a:t>K</a:t>
            </a:r>
            <a:r>
              <a:rPr lang="pl" dirty="0">
                <a:solidFill>
                  <a:srgbClr val="FFFFFF"/>
                </a:solidFill>
                <a:latin typeface="Calibri"/>
              </a:rPr>
              <a:t>onieczny jest powrót do medycyny hipokratejskiej oraz do antropologii chrześcijańskiej, która jest antropologią integralną, co nam bez przerwy przypominał Jan Paweł II. [PACJENT NIE JEST RZECZĄ] </a:t>
            </a:r>
            <a:endParaRPr kumimoji="0" lang="pl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4A7F3A-6854-4E25-919A-E337BD1EDE07}"/>
              </a:ext>
            </a:extLst>
          </p:cNvPr>
          <p:cNvSpPr txBox="1"/>
          <p:nvPr/>
        </p:nvSpPr>
        <p:spPr>
          <a:xfrm>
            <a:off x="159765" y="6170444"/>
            <a:ext cx="6096000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Wąsowski Lorenc-Pawlak Kancelaria Prawna Sp. 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Al. Jerozolimskie 99 lok. 9, 02-001 Warszawa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120DD0A-11AA-4D64-B80D-9859ADC8D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91AF148-56E3-4D63-964C-918FC6DB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852547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ART. 4 </a:t>
            </a:r>
            <a:br>
              <a:rPr lang="en-US" sz="2800" dirty="0">
                <a:solidFill>
                  <a:schemeClr val="tx1"/>
                </a:solidFill>
                <a:latin typeface="+mj-lt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</a:rPr>
              <a:t>KODEKSU ETYKI LEKARSKIEJ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174705B-981D-4EC1-BFCA-42DF1072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909782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Dla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wypełnienia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swoich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zadań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lekarz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powinien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zachować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swobodę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działań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zawodowych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 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zgodnie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ze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swoim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sumieniem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współczesną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wiedzą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medyczną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sz="2400" b="0" dirty="0">
              <a:solidFill>
                <a:schemeClr val="tx1"/>
              </a:solidFill>
              <a:latin typeface="+mn-lt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SzPct val="140000"/>
            </a:pPr>
            <a:endParaRPr lang="en-US" sz="24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ADE95F6-8F0C-9C5D-D463-056F8C6D8269}"/>
              </a:ext>
            </a:extLst>
          </p:cNvPr>
          <p:cNvSpPr txBox="1"/>
          <p:nvPr/>
        </p:nvSpPr>
        <p:spPr>
          <a:xfrm>
            <a:off x="159765" y="6170444"/>
            <a:ext cx="6096000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Wąsowski Lorenc-Pawlak Kancelaria Prawna Sp. 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Al. Jerozolimskie 99 lok. 9, 02-001 Warszawa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51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120DD0A-11AA-4D64-B80D-9859ADC8D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91AF148-56E3-4D63-964C-918FC6DB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j-lt"/>
              </a:rPr>
              <a:t>Sprawa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dra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Zbigniewa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Martyki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174705B-981D-4EC1-BFCA-42DF1072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909782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00050" indent="-285750">
              <a:spcBef>
                <a:spcPts val="0"/>
              </a:spcBef>
              <a:spcAft>
                <a:spcPts val="600"/>
              </a:spcAft>
              <a:buSzPct val="140000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Zbigniew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Martyka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został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wezwany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jako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obwiniony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przez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Sąd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Lekarski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(19 XII 2022)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Orzeczeniem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Sądu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przy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OIL w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Krakowie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zapadłym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posiedzeniu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niejawnym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odebrano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dr.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Martyce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prawo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wykonywania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zawodu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1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rok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Postępowanie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zostało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wszczęte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w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związku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z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donosem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złożonym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przez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Michała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Biedziuka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będącego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pacjentem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dra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Martyki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),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który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zarzucił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lekarzowi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rozpowszechnianie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niezgodnych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z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wiedzą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medyczną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informacji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temat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koronawirusa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1700" dirty="0">
                <a:solidFill>
                  <a:schemeClr val="tx1"/>
                </a:solidFill>
                <a:latin typeface="+mn-lt"/>
              </a:rPr>
              <a:t>Dr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Martyka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kwestionował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nielogiczność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restrykcyjnych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zaleceń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w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okresie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epidemii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Covid 19 (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m.in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zasadność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szczepienia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dzieci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poniżej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12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roku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życia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przymus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szczepień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przeciwko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covid,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obowiązek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noszenia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maseczek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wprowadenie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lockdownu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oraz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lekarskich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teleporad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…)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SzPct val="140000"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ADE95F6-8F0C-9C5D-D463-056F8C6D8269}"/>
              </a:ext>
            </a:extLst>
          </p:cNvPr>
          <p:cNvSpPr txBox="1"/>
          <p:nvPr/>
        </p:nvSpPr>
        <p:spPr>
          <a:xfrm>
            <a:off x="159765" y="6170444"/>
            <a:ext cx="6096000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Wąsowski Lorenc-Pawlak Kancelaria Prawna Sp. 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Al. Jerozolimskie 99 lok. 9, 02-001 Warszawa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55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120DD0A-11AA-4D64-B80D-9859ADC8D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91AF148-56E3-4D63-964C-918FC6DB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+mj-lt"/>
              </a:rPr>
              <a:t>Zasadnicze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PYTANIA: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174705B-981D-4EC1-BFCA-42DF1072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909782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Czy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kwestionowanie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nieskutecznych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działań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I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refleksja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nad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skutecznością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I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bezpieczeństwem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nowych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terapii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jest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powodem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zakazywania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wykonywania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zawodu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I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karania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lekarza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Czy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jakiekolwiek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wypowiedzi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lekarza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dają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sądowi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lekarskimu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prawo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jego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karania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pośrednio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karania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pacjentów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przez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ograniczenie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im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dostępu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lekarza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I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odbieranie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im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możliwości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korzystania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z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konsultacji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specjalisty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przez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cały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rok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1700" dirty="0" err="1">
                <a:solidFill>
                  <a:schemeClr val="tx1"/>
                </a:solidFill>
                <a:latin typeface="+mn-lt"/>
              </a:rPr>
              <a:t>Czy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dopuszczalne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jest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karanie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lekarze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za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wyrządzenie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krzywdy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pacjentowi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ani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popełnił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błędu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w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sztuce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lekarskiej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jedynie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za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logiczne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prezentowanie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logicznego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sposobu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myślenia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I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przekonania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poparte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literature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medyczną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opartą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faktach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wiedzą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I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doświadczeniem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zawodowym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SzPct val="140000"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ADE95F6-8F0C-9C5D-D463-056F8C6D8269}"/>
              </a:ext>
            </a:extLst>
          </p:cNvPr>
          <p:cNvSpPr txBox="1"/>
          <p:nvPr/>
        </p:nvSpPr>
        <p:spPr>
          <a:xfrm>
            <a:off x="159765" y="6170444"/>
            <a:ext cx="6096000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Wąsowski Lorenc-Pawlak Kancelaria Prawna Sp. 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Al. Jerozolimskie 99 lok. 9, 02-001 Warszawa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2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120DD0A-11AA-4D64-B80D-9859ADC8D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91AF148-56E3-4D63-964C-918FC6DB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Art. 1 KEL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174705B-981D-4EC1-BFCA-42DF1072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909782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Zasady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etyki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lekarskiej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wynikają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z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ogólnych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norm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etycznych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Zobowiązują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one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lekarza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przestrzegania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praw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człowieka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dbania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godność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zawodu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lekarskiego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Naruszeniem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godności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zawodu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jest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każde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postępowanie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lekarza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które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podważa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zaufanie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zawodu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SzPct val="140000"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sz="17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ADE95F6-8F0C-9C5D-D463-056F8C6D8269}"/>
              </a:ext>
            </a:extLst>
          </p:cNvPr>
          <p:cNvSpPr txBox="1"/>
          <p:nvPr/>
        </p:nvSpPr>
        <p:spPr>
          <a:xfrm>
            <a:off x="159765" y="6170444"/>
            <a:ext cx="6096000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Wąsowski Lorenc-Pawlak Kancelaria Prawna Sp. 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Al. Jerozolimskie 99 lok. 9, 02-001 Warszawa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1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120DD0A-11AA-4D64-B80D-9859ADC8D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91AF148-56E3-4D63-964C-918FC6DB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Art 71 KEL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174705B-981D-4EC1-BFCA-42DF1072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909782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Lekarz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obwiązek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zwracania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uwagi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społeczeństwa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władz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każdego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pacjenta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znaczenie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ochrony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zdrowia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także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zagrożenie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ekologiczne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Swoim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postępowaniem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również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poza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pracą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zawodową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lekarz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nie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może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propagować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postaw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antyzdrowotnych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40000"/>
              <a:buNone/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ADE95F6-8F0C-9C5D-D463-056F8C6D8269}"/>
              </a:ext>
            </a:extLst>
          </p:cNvPr>
          <p:cNvSpPr txBox="1"/>
          <p:nvPr/>
        </p:nvSpPr>
        <p:spPr>
          <a:xfrm>
            <a:off x="159765" y="6170444"/>
            <a:ext cx="6096000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Wąsowski Lorenc-Pawlak Kancelaria Prawna Sp. 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Al. Jerozolimskie 99 lok. 9, 02-001 Warszawa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75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120DD0A-11AA-4D64-B80D-9859ADC8D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0" y="0"/>
            <a:ext cx="12188932" cy="685799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9F6329-E28E-4352-B282-69C6A3D864CC}"/>
              </a:ext>
            </a:extLst>
          </p:cNvPr>
          <p:cNvSpPr txBox="1"/>
          <p:nvPr/>
        </p:nvSpPr>
        <p:spPr>
          <a:xfrm>
            <a:off x="208280" y="4271857"/>
            <a:ext cx="61671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Wąsowski Lorenc-Pawlak </a:t>
            </a:r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Kancelaria Prawna Sp.</a:t>
            </a:r>
            <a:r>
              <a:rPr lang="pl-PL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k. </a:t>
            </a:r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92D050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www.wlplegal.pl</a:t>
            </a:r>
            <a:endParaRPr lang="pl-PL" b="1" kern="12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  <a:p>
            <a:endParaRPr lang="pl-PL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pl-PL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                 </a:t>
            </a:r>
          </a:p>
          <a:p>
            <a:r>
              <a:rPr lang="pl-PL" b="1" dirty="0">
                <a:solidFill>
                  <a:prstClr val="white">
                    <a:alpha val="8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Al. Jerozolimskie 99 lok. 9, </a:t>
            </a:r>
          </a:p>
          <a:p>
            <a:r>
              <a:rPr lang="pl-PL" b="1" dirty="0">
                <a:solidFill>
                  <a:prstClr val="white">
                    <a:alpha val="8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02-001 Warszawa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15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10103</TotalTime>
  <Words>650</Words>
  <Application>Microsoft Office PowerPoint</Application>
  <PresentationFormat>Panoramiczny</PresentationFormat>
  <Paragraphs>62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Calibri Light</vt:lpstr>
      <vt:lpstr>Arial</vt:lpstr>
      <vt:lpstr>Raleway</vt:lpstr>
      <vt:lpstr>Calibri</vt:lpstr>
      <vt:lpstr>Playfair Display</vt:lpstr>
      <vt:lpstr>Motyw pakietu Office</vt:lpstr>
      <vt:lpstr>Office Theme</vt:lpstr>
      <vt:lpstr>JAK PRZYWRÓCIĆ CENTRALNE MIEJSCE CHOREMU i OSOBIE LECZĄCEGO  Refleksja prawnika nad  prawem wykonywania zawodu zgodnie z wiedzą i sumieniem    dr Krzysztof Andrzej Wąsowski, adwokat   Warszawa, 25 stycznia 2023  </vt:lpstr>
      <vt:lpstr>Prezentacja programu PowerPoint</vt:lpstr>
      <vt:lpstr>Prezentacja programu PowerPoint</vt:lpstr>
      <vt:lpstr>ART. 4  KODEKSU ETYKI LEKARSKIEJ </vt:lpstr>
      <vt:lpstr>Sprawa dra Zbigniewa Martyki </vt:lpstr>
      <vt:lpstr>Zasadnicze PYTANIA: </vt:lpstr>
      <vt:lpstr>Art. 1 KEL </vt:lpstr>
      <vt:lpstr>Art 71 KEL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Postępowania w zakresie ochrony konkurencji</dc:title>
  <dc:creator>krzysztof.wasowski@wlplegal.pl</dc:creator>
  <cp:lastModifiedBy>Grażyna</cp:lastModifiedBy>
  <cp:revision>32</cp:revision>
  <dcterms:created xsi:type="dcterms:W3CDTF">2021-01-13T10:11:03Z</dcterms:created>
  <dcterms:modified xsi:type="dcterms:W3CDTF">2023-01-28T12:50:30Z</dcterms:modified>
</cp:coreProperties>
</file>