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4" r:id="rId3"/>
    <p:sldId id="257" r:id="rId4"/>
    <p:sldId id="265" r:id="rId5"/>
    <p:sldId id="266" r:id="rId6"/>
    <p:sldId id="267" r:id="rId7"/>
    <p:sldId id="276" r:id="rId8"/>
    <p:sldId id="262" r:id="rId9"/>
    <p:sldId id="270" r:id="rId10"/>
    <p:sldId id="271" r:id="rId11"/>
    <p:sldId id="273" r:id="rId12"/>
    <p:sldId id="274" r:id="rId13"/>
    <p:sldId id="272" r:id="rId14"/>
    <p:sldId id="275" r:id="rId15"/>
    <p:sldId id="280" r:id="rId16"/>
    <p:sldId id="296" r:id="rId17"/>
    <p:sldId id="261" r:id="rId18"/>
    <p:sldId id="277" r:id="rId19"/>
    <p:sldId id="292" r:id="rId20"/>
    <p:sldId id="260" r:id="rId21"/>
    <p:sldId id="269" r:id="rId22"/>
    <p:sldId id="259" r:id="rId23"/>
    <p:sldId id="297" r:id="rId24"/>
    <p:sldId id="288" r:id="rId25"/>
    <p:sldId id="287" r:id="rId26"/>
    <p:sldId id="279" r:id="rId27"/>
    <p:sldId id="283" r:id="rId28"/>
    <p:sldId id="284" r:id="rId29"/>
    <p:sldId id="285" r:id="rId30"/>
    <p:sldId id="286" r:id="rId31"/>
    <p:sldId id="289" r:id="rId32"/>
    <p:sldId id="290" r:id="rId33"/>
    <p:sldId id="293" r:id="rId34"/>
    <p:sldId id="258" r:id="rId35"/>
    <p:sldId id="300" r:id="rId36"/>
    <p:sldId id="298" r:id="rId37"/>
    <p:sldId id="299" r:id="rId38"/>
    <p:sldId id="26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7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4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25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7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7196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93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35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7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7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8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3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1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98A3-B6FF-4291-80A4-91F7A540343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4EBFA4-0BEE-4287-8926-433FEC2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2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www.mp.pl/pacjent/badania_zabiegi/171848,estrogeny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mailto:grazyna.rybak@op.p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195F45-0AF0-D385-8636-5646D6003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295" y="296091"/>
            <a:ext cx="7753665" cy="615928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br>
              <a:rPr lang="pl-PL" sz="3600" b="1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 TROSCE O ZDROWIE DZIECI</a:t>
            </a:r>
            <a:br>
              <a:rPr lang="pl-PL" sz="3200" b="1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8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dr Grażyna Rybak</a:t>
            </a:r>
            <a:r>
              <a:rPr lang="pl-PL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specjalista pediatrii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Prezes Oddziału Mazowieckiego bł. dr Ewy Noiszewskiej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Katolickiego Stowarzyszenia Lekarzy Polskich</a:t>
            </a:r>
            <a:br>
              <a:rPr lang="pl-PL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ykład - 30.X.2022  16:30-18:00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pl-PL" sz="12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Tworzenie struktur działań pomocowych na emigracji"</a:t>
            </a:r>
            <a:r>
              <a:rPr lang="pl-PL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l-PL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STUDIUM EDUKACYJNE - </a:t>
            </a:r>
            <a:r>
              <a:rPr lang="pl-PL" sz="12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„POMAGAM SOBIE – POMAGAM INNYM” </a:t>
            </a:r>
            <a:br>
              <a:rPr lang="pl-PL" sz="12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50FA6A-4A70-266B-B01A-850A0321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1" y="478130"/>
            <a:ext cx="3594427" cy="295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74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A6F17B-1C73-9DD2-5CD0-68DF8323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560"/>
            <a:ext cx="8596668" cy="73823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Korzyści karmienia piersią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3B85EE-1CF9-59E9-D47A-4D931F8DB1C5}"/>
              </a:ext>
            </a:extLst>
          </p:cNvPr>
          <p:cNvSpPr txBox="1"/>
          <p:nvPr/>
        </p:nvSpPr>
        <p:spPr>
          <a:xfrm>
            <a:off x="4697867" y="967997"/>
            <a:ext cx="6945493" cy="338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Korzyści dla  dziecka:</a:t>
            </a:r>
          </a:p>
          <a:p>
            <a:pPr algn="ctr"/>
            <a:r>
              <a:rPr lang="pl-PL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  <a:p>
            <a:pPr algn="l"/>
            <a:r>
              <a:rPr lang="pl-PL" sz="1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Dzieci karmione piersią 3-5 razy rzadziej chorują na:</a:t>
            </a:r>
          </a:p>
          <a:p>
            <a:pPr algn="l"/>
            <a:r>
              <a:rPr lang="pl-PL" sz="1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-biegunki zakaźne,  -Zakażenia układu oddechowego</a:t>
            </a:r>
          </a:p>
          <a:p>
            <a:pPr algn="l"/>
            <a:r>
              <a:rPr lang="pl-PL" sz="1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-Zapalenie ucha środkowego i dróg moczowych</a:t>
            </a:r>
          </a:p>
          <a:p>
            <a:pPr algn="l"/>
            <a:r>
              <a:rPr lang="pl-PL" sz="1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-Zapalenia opon mózgowo rdzeniowych</a:t>
            </a:r>
          </a:p>
          <a:p>
            <a:pPr algn="l"/>
            <a:r>
              <a:rPr lang="pl-PL" sz="1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Karmienie piersią może zapobiec</a:t>
            </a:r>
            <a:r>
              <a:rPr lang="pl-PL" sz="1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algn="l"/>
            <a:r>
              <a:rPr lang="pl-PL" sz="1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-Nowotworom,  Astmie oskrzelowej, atopowemu zapaleniu skóry</a:t>
            </a:r>
          </a:p>
          <a:p>
            <a:pPr algn="l"/>
            <a:r>
              <a:rPr lang="pl-PL" sz="1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-Próchnicy,  Nieswoistym zapaleniom jelit (choroba Crohna),Cukrzycy.</a:t>
            </a:r>
          </a:p>
          <a:p>
            <a:pPr algn="l"/>
            <a:r>
              <a:rPr lang="pl-PL" sz="1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Dzieci karmione piersią lepiej się rozwijają:</a:t>
            </a:r>
          </a:p>
          <a:p>
            <a:pPr algn="l"/>
            <a:r>
              <a:rPr lang="pl-PL" sz="1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-Mają szybszy przyrost masy ciała</a:t>
            </a:r>
          </a:p>
          <a:p>
            <a:pPr algn="l"/>
            <a:r>
              <a:rPr lang="pl-PL" sz="1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-Szybciej nabywają umiejętności ruchowe</a:t>
            </a:r>
          </a:p>
          <a:p>
            <a:pPr algn="l"/>
            <a:r>
              <a:rPr lang="pl-PL" sz="1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- bardziej harmonijnie rozwijają się emocjonalnie, ze względu na 		bliski   kontakt fizyczny z matką</a:t>
            </a:r>
          </a:p>
          <a:p>
            <a:pPr algn="l"/>
            <a:r>
              <a:rPr lang="pl-PL" sz="1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-Mają lepiej rozwinięty układ nerwowy i odpornościowy</a:t>
            </a:r>
          </a:p>
        </p:txBody>
      </p:sp>
      <p:pic>
        <p:nvPicPr>
          <p:cNvPr id="3074" name="Picture 2" descr="Pozycje do karmienia piersią. Którą wybrać?">
            <a:extLst>
              <a:ext uri="{FF2B5EF4-FFF2-40B4-BE49-F238E27FC236}">
                <a16:creationId xmlns:a16="http://schemas.microsoft.com/office/drawing/2014/main" id="{1B0D0C57-EBE3-FA5B-E74B-C6E7D0B1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9" y="870857"/>
            <a:ext cx="4360678" cy="348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F24B4E0-B02D-7652-720E-1359D47638DF}"/>
              </a:ext>
            </a:extLst>
          </p:cNvPr>
          <p:cNvSpPr txBox="1"/>
          <p:nvPr/>
        </p:nvSpPr>
        <p:spPr>
          <a:xfrm>
            <a:off x="330926" y="4324873"/>
            <a:ext cx="11312434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korzyści dla matki: </a:t>
            </a:r>
          </a:p>
          <a:p>
            <a:pPr lvl="1"/>
            <a:endParaRPr lang="pl-PL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przyspiesza obkurczanie macicy </a:t>
            </a: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i zmniejsza krwawienie po porodzie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poprawia metabolizm tłuszczu co </a:t>
            </a:r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przyspiesza powrót do wagi ciała sprzed ciąży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opóźnia powrót owulacji i miesięcznych krwawień- </a:t>
            </a:r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oszczędza żelazo w ustroju kobiety.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wydłuża odstępy miedzy kolejnymi ciążami   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ułatwia przyswajanie wapnia </a:t>
            </a: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ze wszystkich składników pokarmowych.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poprawia mineralizację kości i </a:t>
            </a:r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zmniejsza ryzyko złamania szyjki kości udowej </a:t>
            </a: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u kobiet w wieku starszym.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Zmniejsza ryzyko wystąpienia raka jajnika i sutka </a:t>
            </a: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u kobiet podatnych.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mleko matki jest </a:t>
            </a:r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bezpłatne, wolne od bakterii, zawsze gotowe do spożycia, ciepłe</a:t>
            </a: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,  nie wymaga przygotowania.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B866691-6C7D-BE0D-A46B-E914404475DD}"/>
              </a:ext>
            </a:extLst>
          </p:cNvPr>
          <p:cNvSpPr txBox="1"/>
          <p:nvPr/>
        </p:nvSpPr>
        <p:spPr>
          <a:xfrm>
            <a:off x="8841377" y="4935974"/>
            <a:ext cx="323741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Warto karmić piersią.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546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>
            <a:extLst>
              <a:ext uri="{FF2B5EF4-FFF2-40B4-BE49-F238E27FC236}">
                <a16:creationId xmlns:a16="http://schemas.microsoft.com/office/drawing/2014/main" id="{13BF2613-2F46-CEC3-D838-1DD2A5B2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64" y="497476"/>
            <a:ext cx="5863047" cy="5863047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6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>
            <a:extLst>
              <a:ext uri="{FF2B5EF4-FFF2-40B4-BE49-F238E27FC236}">
                <a16:creationId xmlns:a16="http://schemas.microsoft.com/office/drawing/2014/main" id="{21D66FB3-6F2F-BEF3-E6CE-DCAA9312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88" y="502920"/>
            <a:ext cx="5991497" cy="5991497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613720-8B7B-A28F-90EE-E0A635CC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54" y="343759"/>
            <a:ext cx="8596668" cy="515194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NIEZWYKŁY SKŁAD MLEKA KOBIECEGO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7429F3B-EC6F-A49D-72C9-5C50C10C09DA}"/>
              </a:ext>
            </a:extLst>
          </p:cNvPr>
          <p:cNvSpPr txBox="1"/>
          <p:nvPr/>
        </p:nvSpPr>
        <p:spPr>
          <a:xfrm>
            <a:off x="352377" y="858953"/>
            <a:ext cx="10890069" cy="58734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jest nie do zastąpienia.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mimo nowych technologii XXI w. </a:t>
            </a:r>
          </a:p>
          <a:p>
            <a:pPr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skład p</a:t>
            </a:r>
            <a:r>
              <a:rPr lang="pl-PL" sz="14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okarmu dostosowuje do wieku i aktualnych potrzeb dziecka.</a:t>
            </a:r>
          </a:p>
          <a:p>
            <a:pPr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Stężenia tłuszczu i białek są inne na początku i na końcu jednego karmienia!</a:t>
            </a:r>
          </a:p>
          <a:p>
            <a:pPr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pokarm „nocny” zawiera  więcej tłuszczu od mleka „dziennego.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Mleko początkowe „siara” 3-4 dni 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 porodzie to pokarm bogaty  w  białko,</a:t>
            </a:r>
          </a:p>
          <a:p>
            <a:pPr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porcja energii, koncentrat przeciwciał odpornościowych (immunoglobulin)</a:t>
            </a:r>
          </a:p>
          <a:p>
            <a:pPr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= naturalna „szczepionka” , </a:t>
            </a:r>
          </a:p>
          <a:p>
            <a:pPr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wysokie stężenie IgA 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chroni przed chorobami i  alergenami otoczenia.</a:t>
            </a:r>
          </a:p>
          <a:p>
            <a:pPr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Ilość i rodzaj przeciwciał dostosowuje się do aktualnej ilości drobnoustrojów </a:t>
            </a:r>
          </a:p>
          <a:p>
            <a:pPr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w otoczeniu dziecka.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Liczne czynniki przeciwzapalne </a:t>
            </a:r>
          </a:p>
          <a:p>
            <a:pPr algn="just"/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stymulują  układ odpornościowy dziecka, dojrzewa szybciej i sprawniej działa </a:t>
            </a:r>
          </a:p>
          <a:p>
            <a:pPr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lizozym, interferon, prostaglandyny, których brak </a:t>
            </a:r>
          </a:p>
          <a:p>
            <a:pPr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nawet najnowocześniejszej  mieszance mlecznej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Mleko kobiece korzystnie wpływa na rozwój mózgu dziecka </a:t>
            </a:r>
          </a:p>
          <a:p>
            <a:pPr lvl="1" algn="just"/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aminokwas </a:t>
            </a:r>
            <a:r>
              <a:rPr lang="pl-PL" sz="14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tauryna, cukru galaktozy i nienasyconych kwasów tłuszczowych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lvl="1" algn="just"/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	Stymuluje odporność, poprawiają przebieg zapaleń. Brak ich w mleku krowim.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Składniki mineralne wapń i fosfor </a:t>
            </a:r>
          </a:p>
          <a:p>
            <a:pPr lvl="1" algn="just"/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pl-PL" sz="1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lepsze</a:t>
            </a:r>
            <a:r>
              <a:rPr lang="pl-PL" sz="14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proporcje minerałów niż w mieszankach, </a:t>
            </a:r>
          </a:p>
          <a:p>
            <a:pPr lvl="1"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 przyspiesza ich wchłanianie i zapewnia lepszą mineralizację kości.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żelazo jest lepiej przyswajane z pokarmu niż z mieszanek </a:t>
            </a:r>
          </a:p>
          <a:p>
            <a:pPr lvl="2" algn="just"/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Żelaza jest mniej w mleku matki jest niższe niż w mleku krowim. </a:t>
            </a:r>
          </a:p>
          <a:p>
            <a:pPr lvl="2" algn="just"/>
            <a:r>
              <a:rPr lang="pl-PL" sz="14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Dzięki zawartej w pokarmie laktozie żelazo wchłania się lepiej</a:t>
            </a:r>
          </a:p>
          <a:p>
            <a:pPr lvl="2" algn="just"/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Mniejsze stężenia soli mineralnych  i sodu  są korzystne dla niemowląt, bo nie obciążają ich nerek.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białko pokarmu alfa-laktoglobulina,  </a:t>
            </a:r>
          </a:p>
          <a:p>
            <a:pPr algn="just"/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niezwykle odżywcza. - niemowlęta karmione piersią przybierają na wadze 1000-1200g miesięcznie,/ 3 miesiące. </a:t>
            </a:r>
          </a:p>
          <a:p>
            <a:pPr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Białko to, w przeciwieństwie do beta – laktoglobuliny mleka krowiego – nie alergizuje dziecko.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C44DF2D-D40F-63EF-5928-4069C3211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29" y="626333"/>
            <a:ext cx="4289614" cy="448534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1559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F52B742-4EAD-EA9C-0C52-F430B5937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" y="487680"/>
            <a:ext cx="5384211" cy="5965372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4DA689D-308E-310C-0AC1-FF1D20E69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39" y="487681"/>
            <a:ext cx="5161462" cy="5965371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89229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1E80082-122A-5F5F-3D97-FF8244E65F9B}"/>
              </a:ext>
            </a:extLst>
          </p:cNvPr>
          <p:cNvSpPr txBox="1"/>
          <p:nvPr/>
        </p:nvSpPr>
        <p:spPr>
          <a:xfrm>
            <a:off x="1468072" y="939567"/>
            <a:ext cx="7080309" cy="5175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	OBJAW ALARMOWY  -   </a:t>
            </a:r>
            <a:r>
              <a:rPr lang="pl-PL" sz="24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GORĄCZKA !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ZUM 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Zapalenie opon </a:t>
            </a:r>
            <a:r>
              <a:rPr lang="pl-PL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OUN 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Sepsa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u="sng" dirty="0">
                <a:solidFill>
                  <a:schemeClr val="accent2">
                    <a:lumMod val="75000"/>
                  </a:schemeClr>
                </a:solidFill>
                <a:effectLst/>
                <a:latin typeface="Roboto "/>
                <a:ea typeface="Times New Roman" panose="02020603050405020304" pitchFamily="18" charset="0"/>
              </a:rPr>
              <a:t>Prawidłowa ciepłota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effectLst/>
                <a:latin typeface="Roboto "/>
                <a:ea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latin typeface="Roboto "/>
                <a:ea typeface="Times New Roman" panose="02020603050405020304" pitchFamily="18" charset="0"/>
              </a:rPr>
              <a:t>ciała mieści się w granicach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effectLst/>
                <a:latin typeface="Roboto "/>
                <a:ea typeface="Times New Roman" panose="02020603050405020304" pitchFamily="18" charset="0"/>
              </a:rPr>
              <a:t>36.5 </a:t>
            </a:r>
            <a:r>
              <a:rPr lang="pl-PL" sz="1600" dirty="0">
                <a:solidFill>
                  <a:schemeClr val="accent2">
                    <a:lumMod val="75000"/>
                  </a:schemeClr>
                </a:solidFill>
                <a:effectLst/>
                <a:latin typeface="Roboto "/>
                <a:ea typeface="Times New Roman" panose="02020603050405020304" pitchFamily="18" charset="0"/>
              </a:rPr>
              <a:t>-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effectLst/>
                <a:latin typeface="Roboto "/>
                <a:ea typeface="Times New Roman" panose="02020603050405020304" pitchFamily="18" charset="0"/>
              </a:rPr>
              <a:t>  36.9 st. C</a:t>
            </a:r>
            <a:endParaRPr lang="pl-PL" sz="1600" b="1" dirty="0">
              <a:solidFill>
                <a:schemeClr val="accent2">
                  <a:lumMod val="75000"/>
                </a:schemeClr>
              </a:solidFill>
              <a:latin typeface="Roboto 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effectLst/>
                <a:latin typeface="Roboto "/>
                <a:ea typeface="Times New Roman" panose="02020603050405020304" pitchFamily="18" charset="0"/>
              </a:rPr>
              <a:t>(</a:t>
            </a:r>
            <a:r>
              <a:rPr lang="pl-PL" sz="1600" dirty="0">
                <a:effectLst/>
                <a:latin typeface="Roboto "/>
                <a:ea typeface="Times New Roman" panose="02020603050405020304" pitchFamily="18" charset="0"/>
              </a:rPr>
              <a:t> u niemowląt do 6 mieś życia nawet do 37.2 st. C°).</a:t>
            </a:r>
            <a:endParaRPr lang="en-US" sz="16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1600" u="sng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u="sng" dirty="0">
                <a:solidFill>
                  <a:srgbClr val="0070C0"/>
                </a:solidFill>
                <a:effectLst/>
                <a:latin typeface="Roboto "/>
                <a:ea typeface="Times New Roman" panose="02020603050405020304" pitchFamily="18" charset="0"/>
              </a:rPr>
              <a:t>Stan podgorączkowy</a:t>
            </a:r>
            <a:r>
              <a:rPr lang="pl-PL" sz="1600" dirty="0">
                <a:effectLst/>
                <a:latin typeface="Roboto "/>
                <a:ea typeface="Times New Roman" panose="02020603050405020304" pitchFamily="18" charset="0"/>
              </a:rPr>
              <a:t> to temperatura od </a:t>
            </a:r>
            <a:r>
              <a:rPr lang="pl-PL" sz="1600" b="1" dirty="0">
                <a:solidFill>
                  <a:srgbClr val="0070C0"/>
                </a:solidFill>
                <a:effectLst/>
                <a:latin typeface="Roboto "/>
                <a:ea typeface="Times New Roman" panose="02020603050405020304" pitchFamily="18" charset="0"/>
              </a:rPr>
              <a:t>37-37.5 st. C° -38 st. C°</a:t>
            </a:r>
            <a:r>
              <a:rPr lang="pl-PL" sz="1600" dirty="0">
                <a:solidFill>
                  <a:srgbClr val="0070C0"/>
                </a:solidFill>
                <a:effectLst/>
                <a:latin typeface="Roboto "/>
                <a:ea typeface="Times New Roman" panose="02020603050405020304" pitchFamily="18" charset="0"/>
              </a:rPr>
              <a:t>. </a:t>
            </a:r>
            <a:r>
              <a:rPr lang="pl-PL" sz="1600" dirty="0">
                <a:effectLst/>
                <a:latin typeface="Roboto "/>
                <a:ea typeface="Times New Roman" panose="02020603050405020304" pitchFamily="18" charset="0"/>
              </a:rPr>
              <a:t>(Nie wymaga obniżania)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u="sng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Gorączka lekka</a:t>
            </a:r>
            <a:r>
              <a:rPr lang="pl-PL" sz="1600" b="1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    &gt; 38 st. C°       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u="sng" dirty="0">
                <a:solidFill>
                  <a:srgbClr val="C00000"/>
                </a:solidFill>
                <a:latin typeface="Roboto "/>
                <a:ea typeface="Times New Roman" panose="02020603050405020304" pitchFamily="18" charset="0"/>
              </a:rPr>
              <a:t>w</a:t>
            </a:r>
            <a:r>
              <a:rPr lang="pl-PL" sz="1600" b="1" u="sng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ysoka  gorączka</a:t>
            </a:r>
            <a:r>
              <a:rPr lang="pl-PL" sz="1600" b="1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latin typeface="Roboto "/>
                <a:ea typeface="Times New Roman" panose="02020603050405020304" pitchFamily="18" charset="0"/>
              </a:rPr>
              <a:t>- przy temperaturach </a:t>
            </a:r>
            <a:r>
              <a:rPr lang="pl-PL" sz="1600" b="1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39 st. C° do 41st</a:t>
            </a:r>
            <a:r>
              <a:rPr lang="pl-PL" sz="1600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.</a:t>
            </a:r>
            <a:r>
              <a:rPr lang="pl-PL" sz="1600" b="1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C°</a:t>
            </a:r>
            <a:r>
              <a:rPr lang="pl-PL" sz="1600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 </a:t>
            </a:r>
            <a:endParaRPr lang="en-US" sz="1600" dirty="0">
              <a:solidFill>
                <a:srgbClr val="C00000"/>
              </a:solidFill>
              <a:effectLst/>
              <a:latin typeface="Roboto 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b="1" dirty="0">
                <a:effectLst/>
                <a:latin typeface="Roboto 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Roboto "/>
              <a:ea typeface="Times New Roman" panose="02020603050405020304" pitchFamily="18" charset="0"/>
            </a:endParaRPr>
          </a:p>
        </p:txBody>
      </p:sp>
      <p:pic>
        <p:nvPicPr>
          <p:cNvPr id="2050" name="Picture 2" descr="wysoka temperatura ciała">
            <a:extLst>
              <a:ext uri="{FF2B5EF4-FFF2-40B4-BE49-F238E27FC236}">
                <a16:creationId xmlns:a16="http://schemas.microsoft.com/office/drawing/2014/main" id="{EC752BF3-310C-F405-093C-F5C7BFD0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261">
            <a:off x="7438382" y="1075297"/>
            <a:ext cx="3805973" cy="23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7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75279FD-8AAE-192E-49C9-33EBFEC6995D}"/>
              </a:ext>
            </a:extLst>
          </p:cNvPr>
          <p:cNvSpPr txBox="1"/>
          <p:nvPr/>
        </p:nvSpPr>
        <p:spPr>
          <a:xfrm>
            <a:off x="763398" y="302359"/>
            <a:ext cx="9915787" cy="6432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l-PL" sz="2400" b="1" dirty="0">
              <a:solidFill>
                <a:schemeClr val="accent2">
                  <a:lumMod val="75000"/>
                </a:schemeClr>
              </a:solidFill>
              <a:effectLst/>
              <a:latin typeface="Roboto "/>
              <a:ea typeface="Times New Roman" panose="02020603050405020304" pitchFamily="18" charset="0"/>
            </a:endParaRPr>
          </a:p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effectLst/>
                <a:latin typeface="Roboto "/>
                <a:ea typeface="Times New Roman" panose="02020603050405020304" pitchFamily="18" charset="0"/>
              </a:rPr>
              <a:t>Leki przeciw-gorączkowe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Najszybciej i najskuteczniej, można obniżyć gorączkę przy pomocy leków działających bezpośrednio na ośrodek termoregulacji w mózgu.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l-PL" sz="1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PARACETAMOL</a:t>
            </a:r>
            <a:r>
              <a:rPr lang="pl-PL" sz="1800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jest  podstawowym lekiem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Dawka co 4-6 godz. -15 -30mg / kg masy ciała</a:t>
            </a:r>
            <a:endParaRPr lang="pl-PL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syropie lub w czopkach. (występuje pod wieloma nazwami: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Calpol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Efferalgan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Panadol,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Apap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Benuron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).. </a:t>
            </a: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uwaga ! przedawkowanie paracetamolu – naraża dziecko na ostrą niewydolność wątroby.</a:t>
            </a:r>
          </a:p>
          <a:p>
            <a:pPr algn="just"/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l-PL" sz="1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IBUPROFEN</a:t>
            </a:r>
            <a:r>
              <a:rPr lang="pl-PL" sz="1800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działa dłużej i lepiej kontroluje gorączkę niż paracetamol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Ma działanie przeciwzapalne,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(j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 stosowany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3miesiaca życia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syropie, czopku i tabletkach u dzieci starszych. )</a:t>
            </a:r>
          </a:p>
          <a:p>
            <a:pPr algn="just"/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Dawka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mg na kg masy ciała/ 8 godzin. (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Nurofen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Ibuprofen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Ibum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podrażnia przewód pokarmowy unikamy jego stosowania gdy gorączce towarzyszy biegunka, bóle brzucha i wymioty. </a:t>
            </a: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Niekorzystnie działa też na nerki u dzieci odwodnionych.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l-PL" sz="1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PYRALGINA</a:t>
            </a:r>
            <a:r>
              <a:rPr lang="pl-PL" sz="18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(Metamizol) – działa  najsilniej .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Dawka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 mg na kg masy ciała/12 godzin.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używamy rzadko - może uszkadzać szpik kostny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doraźne sytuacje, w których nie można obniżyć inaczej gorączki  - w postaci czopka ( lub zastrzykach domięśniowych). </a:t>
            </a:r>
          </a:p>
          <a:p>
            <a:pPr algn="just"/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SALICYLANY -</a:t>
            </a:r>
            <a:r>
              <a:rPr lang="pl-PL" sz="18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należą do słabych leków przeciw gorączkowych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ale silnie przeciw zapalnych. (Polopiryna, Aspiryna,)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 stosujemy ich u dzieci poniżej 14 lat ze względu na możliwość bardzo groźnych powikłań</a:t>
            </a: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48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42340B-176D-AC74-D756-4A4643F0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84" y="234892"/>
            <a:ext cx="7637171" cy="12120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pl-PL" sz="27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sz="27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CHCĘ MIEĆ ZDROWE DZIECKO</a:t>
            </a:r>
            <a:br>
              <a:rPr lang="pl-PL" sz="27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sz="27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niemowlę</a:t>
            </a:r>
            <a:br>
              <a:rPr lang="pl-PL" sz="27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pl-PL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4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F16F7A2-AC73-53ED-32C8-B512731A3BB4}"/>
              </a:ext>
            </a:extLst>
          </p:cNvPr>
          <p:cNvSpPr txBox="1"/>
          <p:nvPr/>
        </p:nvSpPr>
        <p:spPr>
          <a:xfrm>
            <a:off x="625984" y="1446905"/>
            <a:ext cx="7637171" cy="5078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	</a:t>
            </a:r>
            <a:r>
              <a:rPr lang="pl-PL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Profilaktyka krzywicy </a:t>
            </a: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choroba całego organizmu z niedoboru wit. D3,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wtórnych zaburzeń wchłanianie wapnia i fosforanów.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nieprawidłowy metabolizm kości, -zniekształcenia,  rozmiękanie, zaburzenia chrząstki wzrostowej. 	</a:t>
            </a:r>
            <a:endParaRPr lang="pl-PL" sz="1400" b="1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pl-PL" sz="14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Konsultant Krajowy w dziedzinie pediatrii zaleca</a:t>
            </a:r>
          </a:p>
          <a:p>
            <a:pPr algn="ctr"/>
            <a:endParaRPr lang="pl-PL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niemowlętom karmionym piersią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- </a:t>
            </a:r>
            <a:r>
              <a:rPr lang="pl-PL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wit. D3 400j/dobę do 6 m. ż </a:t>
            </a:r>
            <a:r>
              <a:rPr lang="pl-PL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potem </a:t>
            </a:r>
            <a:r>
              <a:rPr lang="pl-PL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600j </a:t>
            </a:r>
            <a:endParaRPr lang="en-US" dirty="0">
              <a:solidFill>
                <a:srgbClr val="C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karmionym sztucznie jedynie odpowiednią ilość mieszanki z D3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przy karmieniu mieszanym dawkę witaminy ustala lekarz.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jeżeli kobieta w ciąży przyjmowała D3 w III trym. noworodek wymaga suplementacji wit. D3 od 3 tyg. Jeżeli nie przyjmowała to od urodzenia.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wcześniaki -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większe zapotrzebowanie – dawka </a:t>
            </a:r>
            <a:r>
              <a:rPr lang="pl-PL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wit. D3: 1000j </a:t>
            </a:r>
            <a:r>
              <a:rPr lang="pl-PL" sz="140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karmione piersią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pl-PL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800 j</a:t>
            </a:r>
            <a:r>
              <a:rPr lang="pl-PL" sz="14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l-PL" sz="140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żywione sztucznie.</a:t>
            </a:r>
            <a:endParaRPr lang="en-US" sz="1400" dirty="0">
              <a:solidFill>
                <a:srgbClr val="C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dzieci przyjmujące przewlekle leki sterydowe lub przeciw padaczkowe muszą równocześnie uzupełniać szybciej metabolizowaną u nich Wit. D3.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 profilaktyce krzywicy istotną rolę odgrywa karmienie piersią, oraz dieta, która poza witaminą D3, zawiera odpowiednią ilość  wapnia, fosforu, białka.</a:t>
            </a:r>
          </a:p>
          <a:p>
            <a:pPr algn="just"/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starsze dzieci do końca okresu wzrostu  - ½ litra mleka,</a:t>
            </a:r>
          </a:p>
          <a:p>
            <a:pPr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	j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ogurty, sery i jajka, a w sezonie jesienno zimowym pić tran,</a:t>
            </a:r>
          </a:p>
          <a:p>
            <a:pPr algn="just"/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Latem korzystanie z promieni słonecznych tworzy zapas wit. D3 w skórze. 					Aktywność fizyczna ułatwia kościom prawidłowy wzrost i strukturę. 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E105035-4707-7CB7-9DC8-7384F2AF3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379" y="2118641"/>
            <a:ext cx="3612271" cy="262071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6C3430E-9276-195B-668A-D61E2A1793C0}"/>
              </a:ext>
            </a:extLst>
          </p:cNvPr>
          <p:cNvSpPr txBox="1"/>
          <p:nvPr/>
        </p:nvSpPr>
        <p:spPr>
          <a:xfrm>
            <a:off x="952150" y="431242"/>
            <a:ext cx="9689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6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EA1A8A9-300E-BA06-72BB-3E5F9048AFFB}"/>
              </a:ext>
            </a:extLst>
          </p:cNvPr>
          <p:cNvSpPr txBox="1"/>
          <p:nvPr/>
        </p:nvSpPr>
        <p:spPr>
          <a:xfrm>
            <a:off x="381001" y="334073"/>
            <a:ext cx="7461308" cy="53655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zapobieganie zapaleniom układu moczowego: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obfite pojenie 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wodą między posiłkami – ułatwiają wydalanie bakterii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d</a:t>
            </a: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ieta z probiotykiem 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jogurty, kefiry wypełniające jelito „dobrymi bakteriami”- eliminują źródło zakażenia, krocze i odbyt pozbawione są bakterii chorobotwórczych.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higiena krocza  -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woda i mydło-nie chusteczki,  zwłaszcza w okresie biegunek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dieta bogato resztkowa 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(warzywa, owoce , kasze), zapobiegając zaparciom chroni drogi moczowe przed zaburzeniami odpływu moczu. 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Żurawina 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(kisiel, galaretka, soki, sosy) - zakwaszają mocz, hamują namnażanie bakterii.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Unikanie podaży syntetycznego wapnia, witaminy C i D3 na własną rękę 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składniki te można uzupełniać w diecie (mleko, orzechy, warzywa, owoce)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l-PL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078" name="Picture 6" descr="Higiena intymna noworodka dziewczynki i chłopca">
            <a:extLst>
              <a:ext uri="{FF2B5EF4-FFF2-40B4-BE49-F238E27FC236}">
                <a16:creationId xmlns:a16="http://schemas.microsoft.com/office/drawing/2014/main" id="{382DEFF1-5347-3760-90B5-AEAE2258F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80786" y="1599972"/>
            <a:ext cx="4556817" cy="283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02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620E68-9312-8A08-E2FF-CA1592FD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20116"/>
            <a:ext cx="8596668" cy="549507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UNIKAĆ KONTAKTU Z TELEWZJĄ I KOMÓRKĄ !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60C942A-FCED-4925-AA0A-3160B1558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686" y="2273067"/>
            <a:ext cx="5405306" cy="351531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DF8180E-CEBC-F9A0-546D-F06103BD4186}"/>
              </a:ext>
            </a:extLst>
          </p:cNvPr>
          <p:cNvSpPr txBox="1"/>
          <p:nvPr/>
        </p:nvSpPr>
        <p:spPr>
          <a:xfrm>
            <a:off x="677334" y="922790"/>
            <a:ext cx="8596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Roboto "/>
              </a:rPr>
              <a:t>Amerykańskie Towarzystwo Pediatryczne, </a:t>
            </a:r>
            <a:r>
              <a:rPr lang="pl-PL" dirty="0">
                <a:solidFill>
                  <a:srgbClr val="C00000"/>
                </a:solidFill>
                <a:latin typeface="Roboto "/>
              </a:rPr>
              <a:t>w trosce o prawidłowy rozwój dzieci wydało zalecenie by </a:t>
            </a:r>
            <a:r>
              <a:rPr lang="pl-PL" b="1" dirty="0">
                <a:solidFill>
                  <a:srgbClr val="C00000"/>
                </a:solidFill>
                <a:latin typeface="Roboto "/>
              </a:rPr>
              <a:t>ograniczyć czas ekranowy dzieci &lt; 2 r. ż = CZAS STRACONY</a:t>
            </a:r>
          </a:p>
          <a:p>
            <a:endParaRPr lang="pl-PL" b="1" dirty="0">
              <a:solidFill>
                <a:srgbClr val="C00000"/>
              </a:solidFill>
              <a:latin typeface="Roboto "/>
            </a:endParaRPr>
          </a:p>
          <a:p>
            <a:endParaRPr lang="en-US" dirty="0">
              <a:solidFill>
                <a:srgbClr val="C00000"/>
              </a:solidFill>
              <a:latin typeface="Roboto 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229E1EB-B909-5AB2-5342-07C5E6F7989A}"/>
              </a:ext>
            </a:extLst>
          </p:cNvPr>
          <p:cNvSpPr txBox="1"/>
          <p:nvPr/>
        </p:nvSpPr>
        <p:spPr>
          <a:xfrm>
            <a:off x="727668" y="1676049"/>
            <a:ext cx="6604310" cy="49552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opóźniony rozwój mowy- </a:t>
            </a:r>
            <a:r>
              <a:rPr lang="pl-PL" sz="1600" b="1" dirty="0"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1 godzina oglądania TV, DVD zmniejsza słownik dziecka o średnio 6-8 słów. </a:t>
            </a: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oglądnie TV &gt; 2-3 godzin/ dzień &lt; 12. miesiącem życia</a:t>
            </a:r>
            <a:r>
              <a:rPr lang="pl-PL" sz="1600" dirty="0"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, to  </a:t>
            </a:r>
            <a:r>
              <a:rPr lang="pl-PL" sz="1600" b="1" dirty="0"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6x</a:t>
            </a:r>
            <a:r>
              <a:rPr lang="pl-PL" sz="1600" dirty="0"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wzrost  ryzyka </a:t>
            </a:r>
            <a:r>
              <a:rPr lang="pl-PL" sz="1600" dirty="0"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opóźnienia rozwoju językowego. </a:t>
            </a: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Zaburzenia koncentracji </a:t>
            </a:r>
            <a:r>
              <a:rPr lang="pl-PL" sz="1600" dirty="0"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600" dirty="0">
                <a:effectLst/>
                <a:latin typeface="Roboto "/>
                <a:ea typeface="Calibri" panose="020F0502020204030204" pitchFamily="34" charset="0"/>
              </a:rPr>
              <a:t>im więcej  TV przed 3. r. </a:t>
            </a:r>
            <a:r>
              <a:rPr lang="pl-PL" sz="1600" dirty="0">
                <a:latin typeface="Roboto "/>
                <a:ea typeface="Calibri" panose="020F0502020204030204" pitchFamily="34" charset="0"/>
              </a:rPr>
              <a:t>ż </a:t>
            </a:r>
            <a:r>
              <a:rPr lang="pl-PL" sz="1600" dirty="0">
                <a:effectLst/>
                <a:latin typeface="Roboto "/>
                <a:ea typeface="Calibri" panose="020F0502020204030204" pitchFamily="34" charset="0"/>
              </a:rPr>
              <a:t>tym wyższe  ryzyko problemów z uwagą w 7 </a:t>
            </a:r>
            <a:r>
              <a:rPr lang="pl-PL" sz="1600" dirty="0" err="1">
                <a:effectLst/>
                <a:latin typeface="Roboto "/>
                <a:ea typeface="Calibri" panose="020F0502020204030204" pitchFamily="34" charset="0"/>
              </a:rPr>
              <a:t>r.ż</a:t>
            </a:r>
            <a:r>
              <a:rPr lang="pl-PL" sz="1600" dirty="0">
                <a:effectLst/>
                <a:latin typeface="Roboto "/>
                <a:ea typeface="Calibri" panose="020F0502020204030204" pitchFamily="34" charset="0"/>
              </a:rPr>
              <a:t> , rozproszenie</a:t>
            </a:r>
            <a:endParaRPr lang="pl-PL" sz="1600" dirty="0">
              <a:effectLst/>
              <a:latin typeface="Roboto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effectLst/>
                <a:latin typeface="Roboto "/>
                <a:ea typeface="Calibri" panose="020F0502020204030204" pitchFamily="34" charset="0"/>
              </a:rPr>
              <a:t>przestymulowania rozwijającego się mózgu </a:t>
            </a:r>
            <a:r>
              <a:rPr lang="pl-PL" sz="1600" dirty="0">
                <a:effectLst/>
                <a:latin typeface="Roboto "/>
                <a:ea typeface="Calibri" panose="020F0502020204030204" pitchFamily="34" charset="0"/>
              </a:rPr>
              <a:t>TV zawiera szybkie zmiany sceny co może prowadzić do  oczekiwania intensywnych bodźców.</a:t>
            </a: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ADHD –</a:t>
            </a:r>
            <a:r>
              <a:rPr lang="pl-PL" sz="1600" dirty="0"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 TV -</a:t>
            </a:r>
            <a:r>
              <a:rPr lang="pl-PL" sz="1600" dirty="0">
                <a:effectLst/>
                <a:latin typeface="Roboto "/>
                <a:ea typeface="Calibri" panose="020F0502020204030204" pitchFamily="34" charset="0"/>
              </a:rPr>
              <a:t>może stanowić ważny czynnik w rozwoju zaburzeń uwagi, takich jak w zespole nadpobudliwości  psychoruchowej </a:t>
            </a: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effectLst/>
                <a:latin typeface="Roboto "/>
                <a:ea typeface="Calibri" panose="020F0502020204030204" pitchFamily="34" charset="0"/>
              </a:rPr>
              <a:t>Wady wzroku – </a:t>
            </a:r>
            <a:r>
              <a:rPr lang="pl-PL" sz="1600" dirty="0">
                <a:effectLst/>
                <a:latin typeface="Roboto "/>
                <a:ea typeface="Calibri" panose="020F0502020204030204" pitchFamily="34" charset="0"/>
              </a:rPr>
              <a:t>refrakcji, akomodacyjno- -konwergencyjne</a:t>
            </a: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zaburzeniami łaknienia, </a:t>
            </a: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zaburzenia snu</a:t>
            </a: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Zwolnione tempo  lateralizacji </a:t>
            </a:r>
            <a:r>
              <a:rPr lang="pl-PL" sz="1600" dirty="0"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dominacji jednostronnej.</a:t>
            </a: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Zaburzenia lękowe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9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0412078-B2D1-241C-CFC0-963A7E4DB3CC}"/>
              </a:ext>
            </a:extLst>
          </p:cNvPr>
          <p:cNvSpPr txBox="1"/>
          <p:nvPr/>
        </p:nvSpPr>
        <p:spPr>
          <a:xfrm>
            <a:off x="591424" y="2206036"/>
            <a:ext cx="8590328" cy="4001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zdrowie dziecka zależy nie tylko od leczenia chorób,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mądre codzienne działania rodziców są ważniejsze niż okazjonalne pediatry. 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rodzice  są głównymi promotorami zdrowia dzieci, bo </a:t>
            </a: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są 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postawieni na pierwszej linii jego ochrony.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Aby zapewnić zdrowie dziecku trzeba nauczyć się: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jak chronić</a:t>
            </a: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je przed czynnikami szkodliwymi,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jak dostrzegać objawy choroby i jak na nie  szybko  reagować,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wprowadzić dobre nawyki  żywieniowe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i aktywny wypoczynek,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pl-PL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Po pierwsze nie szkodzić</a:t>
            </a:r>
          </a:p>
          <a:p>
            <a:pPr marL="1257300" lvl="2" indent="-342900">
              <a:buFont typeface="+mj-lt"/>
              <a:buAutoNum type="arabicPeriod"/>
            </a:pPr>
            <a:r>
              <a:rPr lang="pl-PL" sz="16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Szybko reagować na objawy chorobowe</a:t>
            </a:r>
          </a:p>
          <a:p>
            <a:pPr marL="1257300" lvl="2" indent="-342900">
              <a:buFont typeface="+mj-lt"/>
              <a:buAutoNum type="arabicPeriod"/>
            </a:pPr>
            <a:r>
              <a:rPr lang="pl-PL" sz="16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Zapobiegać</a:t>
            </a:r>
          </a:p>
          <a:p>
            <a:pPr lvl="1"/>
            <a:endParaRPr lang="pl-PL" sz="1600" b="1" dirty="0">
              <a:solidFill>
                <a:srgbClr val="C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E40884B-F682-CC90-BAC9-2D349CAA39F2}"/>
              </a:ext>
            </a:extLst>
          </p:cNvPr>
          <p:cNvSpPr txBox="1"/>
          <p:nvPr/>
        </p:nvSpPr>
        <p:spPr>
          <a:xfrm>
            <a:off x="591423" y="717069"/>
            <a:ext cx="8590328" cy="1154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400" b="1" i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„W pediatrii najważniejsza jest profilaktyka (…)</a:t>
            </a:r>
            <a:endParaRPr lang="en-US" sz="2400" dirty="0">
              <a:solidFill>
                <a:srgbClr val="C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pl-PL" sz="2400" b="1" i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 świadomość społeczna w tej kwestii wydaje się bardzo słaba”</a:t>
            </a:r>
          </a:p>
          <a:p>
            <a:pPr algn="r"/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Prof. dr hab. n med. </a:t>
            </a:r>
            <a:r>
              <a:rPr lang="pl-PL" sz="105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Alicja Chybicka</a:t>
            </a:r>
            <a:endParaRPr lang="en-US" sz="105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pl-PL" sz="105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Prezes ZG Polskiego Towarzystwa Pediatrycznego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5516A3-10BF-964A-F536-7C90160DA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84" y="3787580"/>
            <a:ext cx="3889608" cy="250727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7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42340B-176D-AC74-D756-4A4643F0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35" y="431331"/>
            <a:ext cx="8884378" cy="11702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CHCĘ MIEĆ ZDROWE DZIECKO</a:t>
            </a: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przedszkolak i wiek szkolny</a:t>
            </a:r>
            <a:endParaRPr lang="en-US" sz="24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F16F7A2-AC73-53ED-32C8-B512731A3BB4}"/>
              </a:ext>
            </a:extLst>
          </p:cNvPr>
          <p:cNvSpPr txBox="1"/>
          <p:nvPr/>
        </p:nvSpPr>
        <p:spPr>
          <a:xfrm>
            <a:off x="2746335" y="1937859"/>
            <a:ext cx="5047037" cy="4361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endParaRPr lang="pl-PL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1.Szczepienia ochronne wg kalendarza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2.Znajomość objawów chorób zakaźnych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3. Leczenie wczesne infekcji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4</a:t>
            </a:r>
            <a:r>
              <a:rPr lang="pl-PL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.Stymulacja odporności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5. Rozwój emocjonalny -relacje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6.Rozwój intelektu –czytanie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7.Twórczość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8</a:t>
            </a:r>
            <a:r>
              <a:rPr lang="pl-PL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Unikanie kontaktu z mediami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9. relacje rodzinne, obowiązki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10. Monitorowanie wzrostu i masy ciała</a:t>
            </a:r>
            <a:endParaRPr lang="en-US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9CFEE82-3102-721C-1D5B-305FBFBA2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1" y="2561458"/>
            <a:ext cx="2336027" cy="31147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BE3334-2F77-6D83-80FB-E52B6393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734" y="330837"/>
            <a:ext cx="1767431" cy="128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A3602CB-9C62-2756-A486-512BB44AF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07" y="1937859"/>
            <a:ext cx="3102438" cy="43619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A63DDA3-C323-F0F7-29A7-F4C5A58FC54C}"/>
              </a:ext>
            </a:extLst>
          </p:cNvPr>
          <p:cNvSpPr txBox="1"/>
          <p:nvPr/>
        </p:nvSpPr>
        <p:spPr>
          <a:xfrm>
            <a:off x="1005588" y="674612"/>
            <a:ext cx="9185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6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29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35EFB8-99AB-5E8C-B4D0-39B86321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080" y="806336"/>
            <a:ext cx="8596668" cy="1009169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DZIECKO NIEPEŁNOSPRAWNE</a:t>
            </a:r>
            <a:b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SPECJALNEJ TROSKI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644C790-9962-1BD6-D5C6-743E7253D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0480" y="2411264"/>
            <a:ext cx="6008195" cy="234529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pl-PL" sz="1600" i="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Definicja zdrowia wg Światowej Organizacji Zdrowia (WHO) ukazuje zdrowie w pozytywnym świetle</a:t>
            </a:r>
            <a:r>
              <a:rPr lang="pl-PL" b="1" i="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r>
              <a:rPr lang="pl-PL" b="1" i="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„zdrowie jest stanem pełnego -całkowitego dobrego samopoczucia -dobrostanu fizycznego, psychicznego i społecznego a nie tylko jej brakiem – obiektywnie istniejącej – choroby</a:t>
            </a:r>
          </a:p>
          <a:p>
            <a:endParaRPr lang="pl-PL" b="1" i="0" dirty="0">
              <a:solidFill>
                <a:srgbClr val="C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l-PL" b="1" i="0" dirty="0">
              <a:solidFill>
                <a:srgbClr val="C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31FE2B9-759E-83E1-3903-37F2D2F51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0" y="1249768"/>
            <a:ext cx="3268847" cy="43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10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42340B-176D-AC74-D756-4A4643F0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92" y="586415"/>
            <a:ext cx="9210636" cy="12992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CHCĘ MIEĆ ZDROWE DZIECKO</a:t>
            </a: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nastolatek  </a:t>
            </a:r>
            <a:endParaRPr lang="en-US" sz="24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F16F7A2-AC73-53ED-32C8-B512731A3BB4}"/>
              </a:ext>
            </a:extLst>
          </p:cNvPr>
          <p:cNvSpPr txBox="1"/>
          <p:nvPr/>
        </p:nvSpPr>
        <p:spPr>
          <a:xfrm>
            <a:off x="2456161" y="2360069"/>
            <a:ext cx="7405071" cy="4361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Stres d</a:t>
            </a:r>
            <a:r>
              <a:rPr lang="pl-PL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ojrzewanie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Bunt,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Adaptacja do stężeń estrogenów i testosteronu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Labilność emocjonalna, radość agresja , depresja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Tożsamość płciowa</a:t>
            </a:r>
            <a:endParaRPr lang="pl-PL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Poczucie nie akceptacji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próbowanie własnych sił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Ryzykowne zachowania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Zaburzenia odżywiania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Używki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Próby samobójcze</a:t>
            </a:r>
            <a:r>
              <a:rPr lang="pl-PL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35C4401-4F8B-9D45-111E-0BF4103ECD5B}"/>
              </a:ext>
            </a:extLst>
          </p:cNvPr>
          <p:cNvSpPr txBox="1"/>
          <p:nvPr/>
        </p:nvSpPr>
        <p:spPr>
          <a:xfrm>
            <a:off x="692091" y="1134004"/>
            <a:ext cx="8682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6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6148" name="Picture 4" descr="Bunt wieku dojrzewania – jak wspierać nastolatka? - Fundacja Razem">
            <a:extLst>
              <a:ext uri="{FF2B5EF4-FFF2-40B4-BE49-F238E27FC236}">
                <a16:creationId xmlns:a16="http://schemas.microsoft.com/office/drawing/2014/main" id="{B778C83B-6980-6B27-102F-58D3A3255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2" y="2343073"/>
            <a:ext cx="3144973" cy="230968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F20A32D-FF4C-B146-664E-B96EF59DF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62" y="406250"/>
            <a:ext cx="3323354" cy="2655732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98120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AEBD06-9291-25AC-AAFB-B1E6961B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914" y="609600"/>
            <a:ext cx="9696224" cy="113531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Roboto "/>
              </a:rPr>
              <a:t>Nikotynizm czynny i bierny</a:t>
            </a:r>
            <a:b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Roboto "/>
              </a:rPr>
            </a:br>
            <a:r>
              <a:rPr lang="pl-PL" sz="2000" b="1" dirty="0">
                <a:solidFill>
                  <a:srgbClr val="C00000"/>
                </a:solidFill>
                <a:latin typeface="Roboto "/>
              </a:rPr>
              <a:t>nastolatki, których rodzice palą, cztery razy częściej uzależniają się od nikotyny.</a:t>
            </a:r>
            <a:br>
              <a:rPr lang="pl-PL" sz="2000" b="1" dirty="0">
                <a:solidFill>
                  <a:srgbClr val="C00000"/>
                </a:solidFill>
                <a:latin typeface="Roboto "/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Roboto "/>
              </a:rPr>
              <a:t>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7E0841C-9E2B-8A1C-0B00-82FD14B0E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14" y="1951473"/>
            <a:ext cx="7516538" cy="4345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Co czwarty nastolatek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 podjął próbę palenia tytoniu. </a:t>
            </a:r>
            <a:endParaRPr kumimoji="0" lang="pl-PL" alt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Roboto "/>
            </a:endParaRP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ponad 10% młodzieży</a:t>
            </a:r>
            <a:r>
              <a:rPr kumimoji="0" lang="pl-PL" alt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 pali </a:t>
            </a:r>
            <a:r>
              <a:rPr kumimoji="0" lang="pl-PL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!</a:t>
            </a: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co 12-ty nastolatek </a:t>
            </a:r>
            <a:r>
              <a:rPr kumimoji="0" lang="pl-PL" alt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pali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co najmniej 1 raz w tygodniu. </a:t>
            </a:r>
            <a:endParaRPr kumimoji="0" lang="pl-PL" alt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Roboto "/>
            </a:endParaRP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regularnie wzrasta z</a:t>
            </a:r>
            <a:r>
              <a:rPr kumimoji="0" lang="pl-PL" alt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wiekiem</a:t>
            </a:r>
            <a:r>
              <a:rPr kumimoji="0" lang="pl-PL" alt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 liczba młodych palących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.</a:t>
            </a:r>
            <a:endParaRPr kumimoji="0" lang="pl-PL" alt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Roboto "/>
            </a:endParaRP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pl-PL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Nadal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wyższe odsetki palących dziewcząt </a:t>
            </a:r>
            <a:r>
              <a:rPr kumimoji="0" lang="pl-PL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Roboto "/>
              </a:rPr>
              <a:t> niższe chłopców. </a:t>
            </a:r>
            <a:endParaRPr kumimoji="0" lang="pl-PL" alt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Roboto "/>
            </a:endParaRP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0" lang="pl-PL" altLang="en-US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Roboto "/>
            </a:endParaRP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altLang="en-US" sz="1600" b="1" dirty="0">
              <a:solidFill>
                <a:srgbClr val="C00000"/>
              </a:solidFill>
              <a:latin typeface="Roboto "/>
            </a:endParaRP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pl-PL" alt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Roboto "/>
              </a:rPr>
              <a:t>CO ZROBIĆ, GDY DZIECKO PALI?</a:t>
            </a: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pl-P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"/>
              </a:rPr>
              <a:t>Wyjaśnij szkodliwość nałogu</a:t>
            </a: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pl-P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"/>
              </a:rPr>
              <a:t>Podaj konkretne argumenty</a:t>
            </a: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pl-P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"/>
              </a:rPr>
              <a:t>Ogranicz kieszonkowe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Masz, poczęstuj się ( ͡° ͜ʖ ͡°) pamiętacie tych... - Niewierny_Mops -  Wykop.pl">
            <a:extLst>
              <a:ext uri="{FF2B5EF4-FFF2-40B4-BE49-F238E27FC236}">
                <a16:creationId xmlns:a16="http://schemas.microsoft.com/office/drawing/2014/main" id="{EE8FA723-1E3B-D169-F16A-A8A9B91D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39" y="1959862"/>
            <a:ext cx="1634598" cy="19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4E6D6F20-69B3-BCA3-BC99-308521CE7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3" y="3547872"/>
            <a:ext cx="1658095" cy="302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3D85E381-0E28-1FA5-1729-44BC5DB2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15382"/>
            <a:ext cx="5798137" cy="25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zieci palaczy czterokrotnie częściej same zaczynają palić">
            <a:extLst>
              <a:ext uri="{FF2B5EF4-FFF2-40B4-BE49-F238E27FC236}">
                <a16:creationId xmlns:a16="http://schemas.microsoft.com/office/drawing/2014/main" id="{4D5C56BE-254C-2937-B1F1-C384CC856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5874" y="1130814"/>
            <a:ext cx="2700529" cy="16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3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D9ACA4-8C8B-FFAB-EE5E-335EC71D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  <a:latin typeface="Roboto "/>
              </a:rPr>
              <a:t>Toksyczny efekt nikotyny </a:t>
            </a:r>
            <a:endParaRPr lang="en-US" sz="2400" b="1" dirty="0">
              <a:solidFill>
                <a:srgbClr val="C00000"/>
              </a:solidFill>
              <a:latin typeface="Roboto 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6DAE412-D696-8665-6A00-7303D392859B}"/>
              </a:ext>
            </a:extLst>
          </p:cNvPr>
          <p:cNvSpPr txBox="1"/>
          <p:nvPr/>
        </p:nvSpPr>
        <p:spPr>
          <a:xfrm>
            <a:off x="242122" y="1066800"/>
            <a:ext cx="11707755" cy="55502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Zwiększa ryzyko powstania nowotworów    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- raka płuc,  jamy ustnej, gardła krtani i przełyku oraz trzustki i nerek.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Wywołuje niedotlenienie mózgu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, niedobór masy ciała, odporności, ryzyko rozwoju nadpobudliwości (ADHD) oraz nagłego zgonu (SIDS).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Roboto "/>
                <a:ea typeface="Times New Roman" panose="02020603050405020304" pitchFamily="18" charset="0"/>
              </a:rPr>
              <a:t>Z</a:t>
            </a: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aburza karmienie piersią 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dziecko z pokarmem otrzymuje  1.5 – 3 razy wyższe dawki nikotyny niż we krwi matki. Hamuje również produkcje pokarmu, co znacznie skraca całkowity czas cennego karmienia piersią.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285750" lvl="0" indent="-285750">
              <a:buSzPts val="1200"/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Uszkadza śluzówki 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oraz hamuje obronny ruch rzęsek nabłonka migawkowego. Zwiększa to częstość ropnych zapaleń uszu, przewlekłego wysięku ucha środkowego wymagającego leczenia operacyjnego, zapalenia oskrzeli, płuc i jajowodów, upośledza poczucie smaku i węchu, obniża płodność. </a:t>
            </a:r>
          </a:p>
          <a:p>
            <a:pPr marL="285750" lvl="0" indent="-285750">
              <a:lnSpc>
                <a:spcPct val="150000"/>
              </a:lnSpc>
              <a:buSzPts val="1200"/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nasila </a:t>
            </a:r>
            <a:r>
              <a:rPr lang="pl-PL" sz="1400" b="1" dirty="0" err="1">
                <a:effectLst/>
                <a:latin typeface="Roboto "/>
                <a:ea typeface="Times New Roman" panose="02020603050405020304" pitchFamily="18" charset="0"/>
              </a:rPr>
              <a:t>reflux</a:t>
            </a: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 żołądkowo 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– przełykowy, prowokuje ulewanie pokarmu i wymioty.</a:t>
            </a:r>
          </a:p>
          <a:p>
            <a:pPr marL="285750" lvl="0" indent="-285750">
              <a:lnSpc>
                <a:spcPct val="150000"/>
              </a:lnSpc>
              <a:buSzPts val="1200"/>
              <a:buFont typeface="Arial" panose="020B0604020202020204" pitchFamily="34" charset="0"/>
              <a:buChar char="•"/>
            </a:pPr>
            <a:r>
              <a:rPr lang="pl-PL" sz="1400" b="1" dirty="0" err="1">
                <a:latin typeface="Roboto "/>
                <a:ea typeface="Times New Roman" panose="02020603050405020304" pitchFamily="18" charset="0"/>
              </a:rPr>
              <a:t>Zwieksza</a:t>
            </a:r>
            <a:r>
              <a:rPr lang="pl-PL" sz="1400" b="1" dirty="0">
                <a:latin typeface="Roboto "/>
                <a:ea typeface="Times New Roman" panose="02020603050405020304" pitchFamily="18" charset="0"/>
              </a:rPr>
              <a:t> wydzielanie </a:t>
            </a: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 soków żołądkowych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, zwiększa ryzyko choroby wrzodowej żołądka i dwunastnicy, krwawienia z przewodu pokarmowego. Wywołuje przewlekłe bóle brzucha.</a:t>
            </a:r>
            <a:endParaRPr lang="pl-PL" sz="1400" dirty="0">
              <a:latin typeface="Roboto "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SzPts val="1200"/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zwiększa ilość śluzu w oskrzelach 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co wywołuje przewlekły mokry kaszel.</a:t>
            </a:r>
          </a:p>
          <a:p>
            <a:pPr marL="285750" lvl="0" indent="-285750">
              <a:lnSpc>
                <a:spcPct val="150000"/>
              </a:lnSpc>
              <a:buSzPts val="1200"/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przyspiesza starzenie się skóry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, powstawanie zmarszczek. Przyspiesza degradacje zarówno witaminy E jak i C, ochronnych antyutleniaczy.</a:t>
            </a:r>
            <a:endParaRPr lang="pl-PL" sz="1400" dirty="0">
              <a:latin typeface="Roboto "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SzPts val="1200"/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uszkadza szkliwo , nasila próchnicę – 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Kotynina –metabolit nikotyny utrzymuje się w organizmie 20 - 40 </a:t>
            </a:r>
            <a:r>
              <a:rPr lang="pl-PL" sz="1400" dirty="0" err="1">
                <a:effectLst/>
                <a:latin typeface="Roboto "/>
                <a:ea typeface="Times New Roman" panose="02020603050405020304" pitchFamily="18" charset="0"/>
              </a:rPr>
              <a:t>godz.po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 kontakcie z dymem papierosów. Pogarsza stan dziąseł, sprzyja zapaleniom przyzębia.</a:t>
            </a:r>
          </a:p>
          <a:p>
            <a:pPr marL="285750" lvl="0" indent="-285750">
              <a:lnSpc>
                <a:spcPct val="150000"/>
              </a:lnSpc>
              <a:buSzPts val="1200"/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wywołuje skurcz oskrzeli 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powodując ostrą lub przewlekłą duszność, pogarsza przebieg astmy oskrzelowej, POCHP i grypy</a:t>
            </a:r>
          </a:p>
          <a:p>
            <a:pPr marL="285750" lvl="0" indent="-285750">
              <a:lnSpc>
                <a:spcPct val="150000"/>
              </a:lnSpc>
              <a:buSzPts val="1200"/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wywołuje skurcz naczyń mózgu 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powoduje łącznie z tlenkiem węgla niedotlenienie ośrodkowego układu nerwowego, nasila bóle głowy, migrenę, utrudnia leczenie padaczki, </a:t>
            </a:r>
          </a:p>
          <a:p>
            <a:pPr marL="285750" lvl="0" indent="-285750">
              <a:lnSpc>
                <a:spcPct val="150000"/>
              </a:lnSpc>
              <a:buSzPts val="1200"/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może pogorszyć wyniki w nauce. </a:t>
            </a:r>
            <a:endParaRPr lang="en-US" sz="1400" b="1" dirty="0">
              <a:effectLst/>
              <a:latin typeface="Roboto 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3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6B0E1C8-E9AF-433A-08CE-E9DCE12870C0}"/>
              </a:ext>
            </a:extLst>
          </p:cNvPr>
          <p:cNvSpPr txBox="1"/>
          <p:nvPr/>
        </p:nvSpPr>
        <p:spPr>
          <a:xfrm>
            <a:off x="1878348" y="1105250"/>
            <a:ext cx="8005762" cy="53655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2400" b="1" dirty="0">
              <a:solidFill>
                <a:srgbClr val="C00000"/>
              </a:solidFill>
              <a:effectLst/>
              <a:latin typeface="Roboto 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Co zyska palacz rezygnując z palenia? </a:t>
            </a:r>
            <a:endParaRPr lang="en-US" sz="2400" b="1" dirty="0">
              <a:solidFill>
                <a:srgbClr val="C00000"/>
              </a:solidFill>
              <a:effectLst/>
              <a:latin typeface="Roboto 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Już po 20 minutach – ciśnienie  i tętno wracają do normy!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Po 8 godzinach – stężenie tlenku węgla we krwi zmniejsza się o połowę, a zawartość tlenu wraca do normy.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Po 1 dniu – płuca usuwają nadmiar śluzu.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Po 2 dniach – następuje wyraźna poprawa zmysłu smaku i zapachu.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Po 3 dniach – poprawa wydolności oddechowej. 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Po 2-12 tygodniach – poprawa wydolności krążenia. 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Po 3-9 miesiącach – parametry czynnościowe płuc ulegają poprawie o 10%. Ustępuje kaszel, zadyszka. 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Po 5 latach - Ryzyko zawału serca obniża się o 50% w stosunku do nadal palących. 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Po 10 latach - ryzyko raka płuc spada o 50% a zawału serca obniża się do zera -tak jak by nigdy nie palił. 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</p:txBody>
      </p:sp>
      <p:pic>
        <p:nvPicPr>
          <p:cNvPr id="4098" name="Picture 2" descr="Zakaz palenia a Kodeks pracy - Infor.pl">
            <a:extLst>
              <a:ext uri="{FF2B5EF4-FFF2-40B4-BE49-F238E27FC236}">
                <a16:creationId xmlns:a16="http://schemas.microsoft.com/office/drawing/2014/main" id="{26BB2620-8C48-E8B9-D92A-69D1B933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8" y="142612"/>
            <a:ext cx="2348590" cy="23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39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2E3C45-C726-879B-FC40-5F45238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28507"/>
            <a:ext cx="8596668" cy="63756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Roboto "/>
              </a:rPr>
              <a:t>Wartość odżywcza czekolady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Roboto 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373D1C4-1A4B-49DF-AAED-2E1FD4ABB349}"/>
              </a:ext>
            </a:extLst>
          </p:cNvPr>
          <p:cNvSpPr txBox="1"/>
          <p:nvPr/>
        </p:nvSpPr>
        <p:spPr>
          <a:xfrm>
            <a:off x="736057" y="1350628"/>
            <a:ext cx="8596668" cy="49398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kakao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(70% w gorzkiej, 50% w mlecznej)-&gt;500 substancji chroniących organizm</a:t>
            </a:r>
          </a:p>
          <a:p>
            <a:pPr lvl="0"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przed nowotworami, chorobami serca i depresją. Bogate jest w magnez, żelazo, </a:t>
            </a:r>
          </a:p>
          <a:p>
            <a:pPr lvl="0"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cynk i selen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/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Teobromina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pobudza czynność serca, zwiększa jego wydolność, rozszerza naczynia i obniża ciśnienie tętnicze, co skutecznie chroni układ krążenia. stymuluje pracę mózgu, pobudza szybkość myślenia, zmniejsza uczucie zmęczenia  fizycznego.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Epikatechiny,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flawonoidy), Wysoki poziom poprawia ukrwienie tkanek, mózgu, poprawia pamięć, i stan śródbłonka naczyń. Zmniejsza o połowę ryzyko zgonu sercowego.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Pirazyna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poprawia sprawność intelektualną.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Fenyloetyloaminy,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działa antystresowo (skuteczne pocieszenie  i smaczne otarcie łez) poprawia nastrój  i zwiększa wytrzymałość na ból, ze względu na zawartość naturalnej endorfiny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Białko i węglowodany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witaminy A, B2, B6, B12 czynią z kakao wartościowy odżywczy  posiłek.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zekolada – wartości odżywcze, kaloryczność, właściwości zdrowotne">
            <a:extLst>
              <a:ext uri="{FF2B5EF4-FFF2-40B4-BE49-F238E27FC236}">
                <a16:creationId xmlns:a16="http://schemas.microsoft.com/office/drawing/2014/main" id="{54CDEB6C-03BE-5A28-0B30-E2C445711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93">
            <a:off x="8848090" y="1259905"/>
            <a:ext cx="3051774" cy="16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echnologia i produkcja czekolady | Odra">
            <a:extLst>
              <a:ext uri="{FF2B5EF4-FFF2-40B4-BE49-F238E27FC236}">
                <a16:creationId xmlns:a16="http://schemas.microsoft.com/office/drawing/2014/main" id="{A3A4BA09-A086-F3ED-4E36-E95A5CB3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2583"/>
            <a:ext cx="1423038" cy="12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189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E0863E-D0C7-F93A-B7B3-6016D4E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53" y="248873"/>
            <a:ext cx="9137785" cy="614353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700" b="1" dirty="0">
                <a:solidFill>
                  <a:schemeClr val="accent2">
                    <a:lumMod val="75000"/>
                  </a:schemeClr>
                </a:solidFill>
                <a:effectLst/>
                <a:latin typeface="Roboto "/>
                <a:ea typeface="Times New Roman" panose="02020603050405020304" pitchFamily="18" charset="0"/>
              </a:rPr>
              <a:t>		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effectLst/>
                <a:latin typeface="Roboto "/>
                <a:ea typeface="Times New Roman" panose="02020603050405020304" pitchFamily="18" charset="0"/>
              </a:rPr>
              <a:t>leczenia trądziku nie należy bagatelizować.! </a:t>
            </a:r>
            <a:br>
              <a:rPr lang="en-US" sz="2400" dirty="0"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sz="1600" b="1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prawidłowa diet</a:t>
            </a:r>
            <a:r>
              <a:rPr lang="pl-PL" sz="1600" u="sng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a</a:t>
            </a: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 bogata w warzywa i kasze oraz jogurty dostarczające dobroczynnych 	bakterii, czerwone mięso bogate w naturalny cynk, zielona herbata.</a:t>
            </a:r>
            <a:br>
              <a:rPr lang="en-US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</a:t>
            </a:r>
            <a:r>
              <a:rPr lang="pl-PL" sz="1600" b="1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podaż preparatów witamin wit D3 !  </a:t>
            </a: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B, Cynku, </a:t>
            </a:r>
            <a:b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</a:t>
            </a:r>
            <a:r>
              <a:rPr lang="pl-PL" sz="1600" b="1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Laktoferryna tabl. </a:t>
            </a: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białka odporności, (naturalnie zawartego w siarze, ślinie, pokarmie matki, 	łzach i komórkach żernych granulocytach), które „odbiera” bakteriom żelazo ograniczając jego 	straty w organizmie, a działając przeciw bakteryjnie i przeciw wirusowo ogranicza trądzik.  </a:t>
            </a:r>
            <a:br>
              <a:rPr lang="en-US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</a:t>
            </a:r>
            <a:r>
              <a:rPr lang="pl-PL" sz="1600" b="1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higiena skóry </a:t>
            </a: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(ale nie nadmierna – mycie twarzy nie częściej niż 2 razy na dobę),</a:t>
            </a:r>
            <a:br>
              <a:rPr lang="en-US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laseroterapia, fototerapia, konsultacje dermatologa</a:t>
            </a:r>
            <a:b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</a:t>
            </a:r>
            <a:r>
              <a:rPr lang="pl-PL" sz="1600" b="1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miejscowe maść </a:t>
            </a: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z antybiotykiem , retinolem , spirytusem </a:t>
            </a:r>
            <a:br>
              <a:rPr lang="en-US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</a:t>
            </a:r>
            <a:r>
              <a:rPr lang="pl-PL" sz="1600" b="1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Unikać tego co zaostrza</a:t>
            </a: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: chipsy, ostre przyprawy, ketchup, nadmiar czekolady, stres.</a:t>
            </a:r>
            <a:b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</a:t>
            </a:r>
            <a:b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Standardowa terapia specjalistyczna  RETINOIDY- unikać ogólnej długiej antybiotykoterapii</a:t>
            </a:r>
            <a:b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				</a:t>
            </a:r>
            <a:r>
              <a:rPr lang="pl-PL" sz="1600" b="1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ANTYKONCEPCJA NIE LECZY TRĄDZIKU ! </a:t>
            </a:r>
            <a:br>
              <a:rPr lang="pl-PL" sz="1600" b="1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pl-PL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098" name="Picture 2" descr="Trądzik - jak z nim walczyć ? Beskidzkie Centrum Medyczne | Beskidzkie  Centrum Medyczne">
            <a:extLst>
              <a:ext uri="{FF2B5EF4-FFF2-40B4-BE49-F238E27FC236}">
                <a16:creationId xmlns:a16="http://schemas.microsoft.com/office/drawing/2014/main" id="{B9C2C841-7EDA-5364-7169-F91664C1C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458" y="2598489"/>
            <a:ext cx="2121379" cy="16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02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4244F8-998A-69CB-4E5F-C3356D23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3369"/>
            <a:ext cx="8596668" cy="680561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  <a:latin typeface="Roboto "/>
              </a:rPr>
              <a:t>Depresja u dziecka</a:t>
            </a:r>
            <a:br>
              <a:rPr lang="pl-PL" sz="2400" b="1" dirty="0">
                <a:solidFill>
                  <a:srgbClr val="C00000"/>
                </a:solidFill>
                <a:latin typeface="Roboto "/>
              </a:rPr>
            </a:br>
            <a:endParaRPr lang="en-US" sz="2400" b="1" dirty="0">
              <a:solidFill>
                <a:srgbClr val="C00000"/>
              </a:solidFill>
              <a:latin typeface="Roboto 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1809997-DE1D-E950-D62E-E5DED0D6E530}"/>
              </a:ext>
            </a:extLst>
          </p:cNvPr>
          <p:cNvSpPr txBox="1"/>
          <p:nvPr/>
        </p:nvSpPr>
        <p:spPr>
          <a:xfrm>
            <a:off x="822121" y="1015068"/>
            <a:ext cx="7407480" cy="5370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	</a:t>
            </a:r>
          </a:p>
          <a:p>
            <a:pPr algn="just"/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	-unikanie kontaktów z rówieśnikami, izolacja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	-spowolnienie, niepewność,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	-lęk przed przyszłością, obniżony nastrój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	-pogorszenie wyników nauczania, trudność uczenia się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	-agresywność, drażliwość, zmiana charakteru pisma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	-zaburzenia snu, obgryzanie paznokci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l-PL" sz="1400" b="1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OBJAW ALARMUJĄCY ! 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 </a:t>
            </a: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(tuz przed próbą samobójczą)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 </a:t>
            </a: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są rozważania  (wypracowania) na temat śmierci,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chęć skończenia ze sobą,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deklaracja zakończenia życia,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oddawanie innym cennych przedmiotów,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pisanie testamentu, wyrażanie ostatniej woli,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brak zainteresowania własnym wyglądem i zdrowiem, samookaleczenia.  </a:t>
            </a:r>
            <a:endParaRPr lang="en-US" sz="1400" b="1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cechy osobowości  a ryzyko popełnienia samobójstwa</a:t>
            </a:r>
            <a:endParaRPr lang="en-US" sz="1400" b="1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	-Niedojrzałość emocjonalna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	-Nadpobudliwość, drażliwość, impulsywność(ADHD!)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	-Brak tolerancji, wysokie wymagania stawiane innym,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	-Brak akceptacji i wiary w siebie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</p:txBody>
      </p:sp>
      <p:pic>
        <p:nvPicPr>
          <p:cNvPr id="5122" name="Picture 2" descr="Depresja – jak ją rozpoznać? Czy można walczyć z chronicznym smutkiem? -  Pomarańczowe Ja">
            <a:extLst>
              <a:ext uri="{FF2B5EF4-FFF2-40B4-BE49-F238E27FC236}">
                <a16:creationId xmlns:a16="http://schemas.microsoft.com/office/drawing/2014/main" id="{36D25349-8546-6231-5849-F1A0633D9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24" y="472231"/>
            <a:ext cx="4336396" cy="363540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35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69E80C8-1455-A71F-DBC0-F1F7FDB6D923}"/>
              </a:ext>
            </a:extLst>
          </p:cNvPr>
          <p:cNvSpPr txBox="1"/>
          <p:nvPr/>
        </p:nvSpPr>
        <p:spPr>
          <a:xfrm>
            <a:off x="1191237" y="911895"/>
            <a:ext cx="8166682" cy="5444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800" b="1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JAK ZAPOBIEC SAMOBÓJSTWU, JAK POMÓC NASTOLATKOWI? </a:t>
            </a:r>
          </a:p>
          <a:p>
            <a:pPr algn="just">
              <a:lnSpc>
                <a:spcPct val="150000"/>
              </a:lnSpc>
            </a:pPr>
            <a:endParaRPr lang="pl-PL" sz="1800" b="1" dirty="0">
              <a:solidFill>
                <a:srgbClr val="C00000"/>
              </a:solidFill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wczesnego dzieciństwa troszczyć się o dobry kontakt emocjonalny z dzieckiem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prawidłowy rozwój osobowości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zwalczać egoizm i egocentryzm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uczyć sposobów radzenia sobie w trudnych sytuacjach relaksowania po stresie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uczyć nazywania emocji, rozpoznawania swoich słabych i mocnych cech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Szybko reagować na  objawy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depresyjne dziecka - zainteresowanie jego problemami, wsparcie emocjonalne, realną obecność i rozmowy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zapewnić kontakt z psychologiem i psychiatrą w razie potrzeby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przy objawach alarmujących natychmiast zawieść dziecko na pilną konsultację psychiatryczną (Szpitalna Izba przyjęć) z możliwością pozostawienia na oddziale obserwacyjnym.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2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42340B-176D-AC74-D756-4A4643F0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37" y="540148"/>
            <a:ext cx="9395670" cy="1152979"/>
          </a:xfrm>
          <a:noFill/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CHCĘ MIEĆ ZDROWE DZIECKO</a:t>
            </a: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 trzeba zrobić jeszcze przed poczęciem ? </a:t>
            </a:r>
            <a:endParaRPr lang="en-US" sz="24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F16F7A2-AC73-53ED-32C8-B512731A3BB4}"/>
              </a:ext>
            </a:extLst>
          </p:cNvPr>
          <p:cNvSpPr txBox="1"/>
          <p:nvPr/>
        </p:nvSpPr>
        <p:spPr>
          <a:xfrm>
            <a:off x="520117" y="1413515"/>
            <a:ext cx="7471357" cy="4904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800100" lvl="1" indent="-342900">
              <a:spcAft>
                <a:spcPts val="800"/>
              </a:spcAft>
              <a:buFont typeface="+mj-lt"/>
              <a:buAutoNum type="arabicPeriod"/>
            </a:pPr>
            <a:endParaRPr lang="pl-PL" sz="1600" b="1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800"/>
              </a:spcAft>
              <a:buFont typeface="+mj-lt"/>
              <a:buAutoNum type="arabicPeriod"/>
            </a:pPr>
            <a:r>
              <a:rPr lang="pl-PL" sz="16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</a:t>
            </a:r>
            <a:r>
              <a:rPr lang="pl-PL" sz="16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ontrola zdrowia kobiety: </a:t>
            </a: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morfologia, hormony tarczycy, niedobory żywieniowe: </a:t>
            </a:r>
            <a:r>
              <a:rPr lang="pl-PL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kwas foliowy , witamina D3 </a:t>
            </a:r>
          </a:p>
          <a:p>
            <a:pPr marL="800100" lvl="1" indent="-342900">
              <a:spcAft>
                <a:spcPts val="800"/>
              </a:spcAft>
              <a:buFont typeface="+mj-lt"/>
              <a:buAutoNum type="arabicPeriod"/>
            </a:pPr>
            <a:r>
              <a:rPr lang="pl-PL" sz="16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unikanie toksyn </a:t>
            </a:r>
            <a:r>
              <a:rPr lang="pl-PL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nikotyna, (Trisomia21) alkohol (FAS) , kawa, lakiery (poronienia )</a:t>
            </a:r>
          </a:p>
          <a:p>
            <a:pPr lvl="1" algn="just"/>
            <a:r>
              <a:rPr lang="pl-PL" sz="16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3.  szczepienia ochronne – </a:t>
            </a:r>
            <a:r>
              <a:rPr lang="pl-PL" sz="1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p. Odrze, Różyczce Śwince</a:t>
            </a:r>
            <a:r>
              <a:rPr lang="pl-PL" sz="1600" b="1" dirty="0">
                <a:latin typeface="Roboto" panose="02000000000000000000" pitchFamily="2" charset="0"/>
                <a:ea typeface="Roboto" panose="02000000000000000000" pitchFamily="2" charset="0"/>
              </a:rPr>
              <a:t> - </a:t>
            </a: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pl-PL" sz="1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chrona przed 	</a:t>
            </a:r>
            <a:r>
              <a:rPr lang="pl-PL" sz="16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różyczką wrodzoną. </a:t>
            </a:r>
            <a:r>
              <a:rPr lang="pl-PL" sz="1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(małogłowie, ślepota, zanik nerwu wzrokowego), 	głuchota, wada serca, zmiany kostne, upośledzenie umysłowe, 	poronienie  autyzm</a:t>
            </a:r>
            <a:r>
              <a:rPr lang="pl-PL" sz="16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lvl="1" algn="just"/>
            <a:r>
              <a:rPr lang="pl-PL" sz="16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	Ryzyko różyczki wrodzonej u dziecka jest:</a:t>
            </a:r>
            <a:endParaRPr lang="en-US" sz="1600" b="1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2" algn="just"/>
            <a:r>
              <a:rPr lang="pl-PL" sz="1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największe - 56%, gdy matka zachoruje do 6 tyg. ciąży</a:t>
            </a:r>
            <a:endParaRPr lang="en-US" sz="16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2" algn="just"/>
            <a:r>
              <a:rPr lang="pl-PL" sz="1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wysokie – 25% do 9 tyg. </a:t>
            </a:r>
            <a:endParaRPr lang="en-US" sz="16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2"/>
            <a:r>
              <a:rPr lang="pl-PL" sz="1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-spada praktycznie do 0% &gt; 22 Hbd  </a:t>
            </a:r>
            <a:endParaRPr lang="pl-PL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</a:pPr>
            <a:r>
              <a:rPr lang="pl-PL" sz="1600" b="1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r>
              <a:rPr lang="pl-PL" sz="16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bakterie jogurtowe</a:t>
            </a:r>
            <a:r>
              <a:rPr lang="pl-PL" sz="1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typu Laktobacillus GG przyjmowane w III trymestrze</a:t>
            </a:r>
          </a:p>
          <a:p>
            <a:pPr lvl="1">
              <a:spcAft>
                <a:spcPts val="800"/>
              </a:spcAft>
            </a:pPr>
            <a:r>
              <a:rPr lang="pl-PL" sz="1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	ciąży i w pierwszych miesiącach karmienia piersią mogą zapobiegać  	AZS. (najczęstsza forma alergii pokarmowej na białko mleka)</a:t>
            </a:r>
            <a:endParaRPr lang="en-US" sz="16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spcAft>
                <a:spcPts val="800"/>
              </a:spcAft>
            </a:pPr>
            <a:r>
              <a:rPr lang="pl-PL" sz="16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5. Unikać </a:t>
            </a:r>
            <a:r>
              <a:rPr lang="pl-PL" sz="16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antykoncepcji </a:t>
            </a:r>
            <a:r>
              <a:rPr lang="pl-PL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 wcześniactwo, dystrofia, autyzm dysleksja)</a:t>
            </a:r>
            <a:endParaRPr lang="en-US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oczęcie człowieka to nie jest kwestia wiary tylko naukowo potwierdzony  fakt. Ustawa byłaby krokiem w dobrym kierunku">
            <a:extLst>
              <a:ext uri="{FF2B5EF4-FFF2-40B4-BE49-F238E27FC236}">
                <a16:creationId xmlns:a16="http://schemas.microsoft.com/office/drawing/2014/main" id="{36A14522-487F-B548-62F9-C5EDE836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713" y="3976543"/>
            <a:ext cx="3722419" cy="23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 czym polega jajeczkowanie? Wyznaczanie owulacji">
            <a:extLst>
              <a:ext uri="{FF2B5EF4-FFF2-40B4-BE49-F238E27FC236}">
                <a16:creationId xmlns:a16="http://schemas.microsoft.com/office/drawing/2014/main" id="{BE730EC4-B2CD-6A22-8B29-EE208DDC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745" y="1358537"/>
            <a:ext cx="3648353" cy="24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BEA2165-BE62-374D-090B-2A01956589F3}"/>
              </a:ext>
            </a:extLst>
          </p:cNvPr>
          <p:cNvSpPr txBox="1"/>
          <p:nvPr/>
        </p:nvSpPr>
        <p:spPr>
          <a:xfrm>
            <a:off x="826316" y="540148"/>
            <a:ext cx="817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03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1CA19-9152-EDC6-0330-98E29045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36" y="609600"/>
            <a:ext cx="8702066" cy="8333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Roboto "/>
              </a:rPr>
              <a:t>Dobre relacje z rodzicami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Roboto 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81671D0-4D0D-00A1-2DED-6CBC6EF09A5B}"/>
              </a:ext>
            </a:extLst>
          </p:cNvPr>
          <p:cNvSpPr txBox="1"/>
          <p:nvPr/>
        </p:nvSpPr>
        <p:spPr>
          <a:xfrm>
            <a:off x="571936" y="1930400"/>
            <a:ext cx="6371771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latin typeface="Roboto "/>
              </a:rPr>
              <a:t>Komunikacja między rodzicami i dziećmi ma kluczowe znaczenie w okresie dojrzewania.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latin typeface="Roboto "/>
              </a:rPr>
              <a:t>Cierpliwość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latin typeface="Roboto "/>
              </a:rPr>
              <a:t>Terapeutyczny uśmiech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latin typeface="Roboto "/>
              </a:rPr>
              <a:t>Słuchanie więcej niż mówienie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latin typeface="Roboto "/>
              </a:rPr>
              <a:t>Przykład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latin typeface="Roboto "/>
              </a:rPr>
              <a:t>Dostrzeganie dobrych cech, wiara w pokonanie słabości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latin typeface="Roboto "/>
              </a:rPr>
              <a:t>Przebaczenie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latin typeface="Roboto "/>
              </a:rPr>
              <a:t>Obowiązki domowe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latin typeface="Roboto "/>
              </a:rPr>
              <a:t>Edukacja seksualna- </a:t>
            </a:r>
          </a:p>
          <a:p>
            <a:r>
              <a:rPr lang="pl-PL" sz="1600" dirty="0">
                <a:latin typeface="Roboto "/>
              </a:rPr>
              <a:t>	wyjaśnienie przemian , których dziecko doświadcza</a:t>
            </a:r>
          </a:p>
          <a:p>
            <a:r>
              <a:rPr lang="pl-PL" sz="1600" dirty="0">
                <a:latin typeface="Roboto "/>
              </a:rPr>
              <a:t>	Przestrzeganie o wczesnej inicjacji seksualnej</a:t>
            </a:r>
          </a:p>
          <a:p>
            <a:pPr lvl="1"/>
            <a:r>
              <a:rPr lang="pl-PL" sz="1600" dirty="0">
                <a:latin typeface="Roboto "/>
              </a:rPr>
              <a:t>Prawda o antykoncepcji </a:t>
            </a:r>
          </a:p>
          <a:p>
            <a:pPr lvl="1"/>
            <a:endParaRPr lang="en-US" sz="1600" dirty="0">
              <a:latin typeface="Roboto "/>
            </a:endParaRPr>
          </a:p>
        </p:txBody>
      </p:sp>
      <p:pic>
        <p:nvPicPr>
          <p:cNvPr id="3076" name="Picture 4" descr="Rodzicu nastolatka, doceń się! Zaskakujący efekt epidemii">
            <a:extLst>
              <a:ext uri="{FF2B5EF4-FFF2-40B4-BE49-F238E27FC236}">
                <a16:creationId xmlns:a16="http://schemas.microsoft.com/office/drawing/2014/main" id="{4F58A28B-4836-6BF2-BF3D-ED62A8AB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2861">
            <a:off x="7580617" y="1149621"/>
            <a:ext cx="4237105" cy="211855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ak radzić sobie z gniewem: porady dla nastolatków – Rozwój dziecka">
            <a:extLst>
              <a:ext uri="{FF2B5EF4-FFF2-40B4-BE49-F238E27FC236}">
                <a16:creationId xmlns:a16="http://schemas.microsoft.com/office/drawing/2014/main" id="{C450E14D-9C70-5CE6-225D-BF0DF025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10" y="4380996"/>
            <a:ext cx="3191678" cy="2360584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0FEFBC25-9816-C52A-32A8-4B034BB6FEE0}"/>
              </a:ext>
            </a:extLst>
          </p:cNvPr>
          <p:cNvSpPr/>
          <p:nvPr/>
        </p:nvSpPr>
        <p:spPr>
          <a:xfrm rot="13069933">
            <a:off x="8754852" y="1754710"/>
            <a:ext cx="145994" cy="543152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4C15722B-AB93-0064-82D7-0C5067B6B9C4}"/>
              </a:ext>
            </a:extLst>
          </p:cNvPr>
          <p:cNvSpPr/>
          <p:nvPr/>
        </p:nvSpPr>
        <p:spPr>
          <a:xfrm rot="7565826">
            <a:off x="7544315" y="876167"/>
            <a:ext cx="118631" cy="746714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CE53E771-56F3-005E-586A-74ACD8FCCDA3}"/>
              </a:ext>
            </a:extLst>
          </p:cNvPr>
          <p:cNvSpPr/>
          <p:nvPr/>
        </p:nvSpPr>
        <p:spPr>
          <a:xfrm rot="7649457">
            <a:off x="4704033" y="2211416"/>
            <a:ext cx="464914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80379AC8-279E-834F-93A5-08F1661FF256}"/>
              </a:ext>
            </a:extLst>
          </p:cNvPr>
          <p:cNvSpPr/>
          <p:nvPr/>
        </p:nvSpPr>
        <p:spPr>
          <a:xfrm rot="18513523">
            <a:off x="9686576" y="2417505"/>
            <a:ext cx="1142168" cy="51798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18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A539DBC-CBB6-B254-8ABD-3CD73DC04D4E}"/>
              </a:ext>
            </a:extLst>
          </p:cNvPr>
          <p:cNvSpPr txBox="1"/>
          <p:nvPr/>
        </p:nvSpPr>
        <p:spPr>
          <a:xfrm>
            <a:off x="434218" y="340430"/>
            <a:ext cx="9582149" cy="61771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NIEWINNE DRINKI </a:t>
            </a:r>
            <a:r>
              <a:rPr lang="pl-PL" sz="66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en-US" sz="6600" dirty="0">
              <a:solidFill>
                <a:srgbClr val="C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spożycie alkoholu przez młodocianych systematycznie wzrasta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narasta hospitalizacja  nastolatek (11-18 lat) w upojeniu po alkoholu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Szkodliwość 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reklamowanej mody na  picia piwa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Zaburzenie rozwoju i ryzyko powstania przewlekłego uzależnienia,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Zatrucie występuje, gdy stężenie alkoholu we krwi wynosi 100mg/dl.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spożycie tylko tzw. setki, czyli 100-120 ml ok. 43% trunku powoduje, że stężenie alkoholu we krwi już osiąga 65mg/dl u chłopców i 80mg/dl u dziewcząt.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Nastolatki i kobiety upijają się szybciej! </a:t>
            </a:r>
          </a:p>
          <a:p>
            <a:pPr algn="ctr">
              <a:lnSpc>
                <a:spcPct val="150000"/>
              </a:lnSpc>
            </a:pPr>
            <a:r>
              <a:rPr lang="pl-PL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Przy stężeniach powyżej 200 mg/dl – upojona osoba jest zagrożona śmiercią! </a:t>
            </a:r>
          </a:p>
          <a:p>
            <a:pPr algn="ctr">
              <a:lnSpc>
                <a:spcPct val="150000"/>
              </a:lnSpc>
            </a:pPr>
            <a:r>
              <a:rPr lang="pl-PL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Przy 500mg/dl na ogół następuje zgon z powodu depresji oddechowej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4" descr="Alkoholowe drinki z herbatą na upalne wieczory - KobietaMag.pl">
            <a:extLst>
              <a:ext uri="{FF2B5EF4-FFF2-40B4-BE49-F238E27FC236}">
                <a16:creationId xmlns:a16="http://schemas.microsoft.com/office/drawing/2014/main" id="{D63DB601-400F-1017-AEB9-F657BE2F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97" y="830510"/>
            <a:ext cx="4152861" cy="275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90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1148A11-2135-A1E5-B35F-170DB1D4D2B9}"/>
              </a:ext>
            </a:extLst>
          </p:cNvPr>
          <p:cNvSpPr txBox="1"/>
          <p:nvPr/>
        </p:nvSpPr>
        <p:spPr>
          <a:xfrm>
            <a:off x="647133" y="612682"/>
            <a:ext cx="7758636" cy="5355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jak działa alkohol?</a:t>
            </a:r>
            <a:endParaRPr lang="en-US" sz="2400" dirty="0">
              <a:solidFill>
                <a:srgbClr val="C00000"/>
              </a:solidFill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depresyjnie, </a:t>
            </a: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hamująco na ośrodkowy system nerwowy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 – głownie mózg. 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Odurzająco, ma  </a:t>
            </a: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działanie narkotycznym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, neurotoksyną </a:t>
            </a: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uszkadzającą komórki nerwowe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Początkowo wywołuje euforię, gadatliwość </a:t>
            </a: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upośledzenie pamięci krótkotrwałej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 i widzenia.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Zaburza koncentrację i myślenie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. Później wywołuje dezorientację, </a:t>
            </a:r>
            <a:r>
              <a:rPr lang="pl-PL" sz="1400" dirty="0" err="1">
                <a:effectLst/>
                <a:latin typeface="Roboto "/>
                <a:ea typeface="Times New Roman" panose="02020603050405020304" pitchFamily="18" charset="0"/>
              </a:rPr>
              <a:t>podsypianie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, </a:t>
            </a: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zaburzenie świadomości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, aż do zamroczenia, utraty przytomności i śpiączki.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Wywołuje także </a:t>
            </a: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upośledzenie równowagi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 poprzez zmianę gęstości płynu w uchu wewnętrznym.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Alkohol </a:t>
            </a: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obniża poziom glukozy w surowicy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, głównego składnika odżywiającego komórki mózgu – </a:t>
            </a: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wywołuje „niedożywienie mózgu”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Rozszerza naczynia krwionośne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 co daje krótkotrwałe wrażenie rozgrzania, jednak faktycznie przyspiesza wymianę ciepła z otoczeniem i </a:t>
            </a: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działa na ustrój wychładzająco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 (hipotermia).U pijanego stwarza to ryzyko zamarznięcia zimą!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Działa również hamująco na przysadkę mózgową nasilając wydalanie moczu, </a:t>
            </a: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zwiększa ryzyko odwodnienia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Podrażnia śluzówkę przewodu pokarmowego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, prowokując wymioty i krwawienie ze śluzówek żołądka.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wydłuża czas reakcji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, (czas zatrzymania pojazdu)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Podwyższa próg bólu,  - zmniejsza wrażliwość na objawy alarmujące.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400" u="sng" dirty="0">
                <a:effectLst/>
                <a:latin typeface="Roboto "/>
                <a:ea typeface="Times New Roman" panose="02020603050405020304" pitchFamily="18" charset="0"/>
              </a:rPr>
              <a:t>poraża oddychanie</a:t>
            </a: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, aż do śmierci. (Przy bardzo wysokich stężeniach) 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ctr"/>
            <a:r>
              <a:rPr lang="pl-PL" sz="2400" b="1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Alkohol uzależnia metabolicznie i psychicznie.</a:t>
            </a:r>
            <a:endParaRPr lang="en-US" sz="2400" dirty="0">
              <a:solidFill>
                <a:srgbClr val="C00000"/>
              </a:solidFill>
              <a:effectLst/>
              <a:latin typeface="Roboto "/>
              <a:ea typeface="Times New Roman" panose="02020603050405020304" pitchFamily="18" charset="0"/>
            </a:endParaRPr>
          </a:p>
        </p:txBody>
      </p:sp>
      <p:pic>
        <p:nvPicPr>
          <p:cNvPr id="3074" name="Picture 2" descr="Dobra wiadomość na weekend: piwo jest dobre dla zdrowia - Wiadomości">
            <a:extLst>
              <a:ext uri="{FF2B5EF4-FFF2-40B4-BE49-F238E27FC236}">
                <a16:creationId xmlns:a16="http://schemas.microsoft.com/office/drawing/2014/main" id="{AE7FB981-4824-FC06-54D8-7BD140A1D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882" y="1879134"/>
            <a:ext cx="3459717" cy="27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57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9635C85-991B-5A33-558E-8CA60C0A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05565" cy="623582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Efekt niewielkiej dawki alkoholu – 30-35ml (duże piwo) wywołuje: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  <a:latin typeface="Roboto 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B511FB0-9A62-A99D-4047-E9132741C127}"/>
              </a:ext>
            </a:extLst>
          </p:cNvPr>
          <p:cNvSpPr txBox="1"/>
          <p:nvPr/>
        </p:nvSpPr>
        <p:spPr>
          <a:xfrm>
            <a:off x="503339" y="1140903"/>
            <a:ext cx="9714452" cy="56938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rgbClr val="C00000"/>
                </a:solidFill>
                <a:effectLst/>
                <a:latin typeface="Roboto "/>
                <a:ea typeface="Roboto" panose="02000000000000000000" pitchFamily="2" charset="0"/>
              </a:rPr>
              <a:t>Dzieci mają znacznie niższy próg tolerancji alkoholu</a:t>
            </a:r>
            <a:r>
              <a:rPr lang="pl-PL" sz="1400" dirty="0">
                <a:effectLst/>
                <a:latin typeface="Roboto "/>
                <a:ea typeface="Roboto" panose="02000000000000000000" pitchFamily="2" charset="0"/>
              </a:rPr>
              <a:t>.</a:t>
            </a:r>
          </a:p>
          <a:p>
            <a:pPr algn="ctr"/>
            <a:r>
              <a:rPr lang="pl-PL" sz="1400" dirty="0">
                <a:effectLst/>
                <a:latin typeface="Roboto "/>
                <a:ea typeface="Roboto" panose="02000000000000000000" pitchFamily="2" charset="0"/>
              </a:rPr>
              <a:t> </a:t>
            </a:r>
            <a:r>
              <a:rPr lang="pl-PL" sz="1400" b="1" dirty="0">
                <a:effectLst/>
                <a:latin typeface="Roboto "/>
                <a:ea typeface="Roboto" panose="02000000000000000000" pitchFamily="2" charset="0"/>
              </a:rPr>
              <a:t>podatność można odziedziczyć. </a:t>
            </a:r>
          </a:p>
          <a:p>
            <a:pPr algn="ctr"/>
            <a:r>
              <a:rPr lang="pl-PL" sz="1400" b="1" dirty="0">
                <a:latin typeface="Roboto "/>
                <a:ea typeface="Roboto" panose="02000000000000000000" pitchFamily="2" charset="0"/>
              </a:rPr>
              <a:t>Leczenie preparatami z </a:t>
            </a:r>
            <a:r>
              <a:rPr lang="pl-PL" sz="1400" b="1" dirty="0">
                <a:effectLst/>
                <a:latin typeface="Roboto "/>
                <a:ea typeface="Roboto" panose="02000000000000000000" pitchFamily="2" charset="0"/>
              </a:rPr>
              <a:t>zawartością alkoholu (np. krople homeopatyczne) </a:t>
            </a:r>
          </a:p>
          <a:p>
            <a:pPr algn="ctr"/>
            <a:r>
              <a:rPr lang="pl-PL" sz="1400" b="1" dirty="0">
                <a:latin typeface="Roboto "/>
                <a:ea typeface="Roboto" panose="02000000000000000000" pitchFamily="2" charset="0"/>
              </a:rPr>
              <a:t>Zwiększa </a:t>
            </a:r>
            <a:r>
              <a:rPr lang="pl-PL" sz="1400" b="1" dirty="0">
                <a:effectLst/>
                <a:latin typeface="Roboto "/>
                <a:ea typeface="Roboto" panose="02000000000000000000" pitchFamily="2" charset="0"/>
              </a:rPr>
              <a:t>tolerancję alkoholu, co może ułatwić uzależnienie.</a:t>
            </a:r>
            <a:endParaRPr lang="en-US" sz="1400" b="1" dirty="0">
              <a:effectLst/>
              <a:latin typeface="Roboto "/>
              <a:ea typeface="Roboto" panose="02000000000000000000" pitchFamily="2" charset="0"/>
            </a:endParaRPr>
          </a:p>
          <a:p>
            <a:pPr algn="ctr"/>
            <a:endParaRPr lang="en-US" sz="1400" dirty="0">
              <a:effectLst/>
              <a:latin typeface="Roboto "/>
              <a:ea typeface="Roboto" panose="02000000000000000000" pitchFamily="2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pobudzenie, większą śmiałość w środowisku rówieśników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przyspieszenie akcji serca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rozszerzenie źrenic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poprawę nastroju, ustąpienie napięcia psychicznego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rozluźnienie mięśni, brak odczuwalnego ogólnego zmęczenia.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ctr"/>
            <a:r>
              <a:rPr lang="pl-PL" sz="1400" b="1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Uzależnienie – może rozwinąć się już po kilku tygodniach codziennego picia piwa!  </a:t>
            </a:r>
            <a:endParaRPr lang="en-US" sz="1400" b="1" dirty="0">
              <a:solidFill>
                <a:srgbClr val="C00000"/>
              </a:solidFill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Fatalne skutki spożywania alkoholu przez młodzież: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duża ilość urazów - złamania nosa, urazy czaszki. 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obniżenie wyników nauczania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spadek odporności ze względu na zmniejszenie funkcji leukocytów i większa ilość infekcji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zmniejszona krzepliwość krwi przez obniżenie ilości płytek, łatwość powstawania wybroczyn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wypadki samochodowe, niezamierzone ciąże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bóle brzucha – wrzodziejące  zapalenie śluzówki żołądka, wymioty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jadłowstręt, ostre zapalenie trzustki  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odwodnienie, zamarzniecie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uzależnienie, stały nałóg , choroba alkoholowa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zwiększone ryzyko stłuszczenia alkoholowego i marskości wątroby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>
                <a:effectLst/>
                <a:latin typeface="Roboto "/>
                <a:ea typeface="Times New Roman" panose="02020603050405020304" pitchFamily="18" charset="0"/>
              </a:rPr>
              <a:t>ryzyko raka dna jamy ustnej, wątroby, krtani i przełyku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  <a:p>
            <a:pPr algn="just"/>
            <a:r>
              <a:rPr lang="pl-PL" sz="1400" b="1" dirty="0">
                <a:effectLst/>
                <a:latin typeface="Roboto "/>
                <a:ea typeface="Times New Roman" panose="02020603050405020304" pitchFamily="18" charset="0"/>
              </a:rPr>
              <a:t>Płodowy zespół alkoholowy (FAS)</a:t>
            </a:r>
            <a:endParaRPr lang="en-US" sz="1400" dirty="0">
              <a:effectLst/>
              <a:latin typeface="Roboto "/>
              <a:ea typeface="Times New Roman" panose="02020603050405020304" pitchFamily="18" charset="0"/>
            </a:endParaRPr>
          </a:p>
        </p:txBody>
      </p:sp>
      <p:pic>
        <p:nvPicPr>
          <p:cNvPr id="7172" name="Picture 4" descr="Domowe piwo chmielone na zimno">
            <a:extLst>
              <a:ext uri="{FF2B5EF4-FFF2-40B4-BE49-F238E27FC236}">
                <a16:creationId xmlns:a16="http://schemas.microsoft.com/office/drawing/2014/main" id="{E58FFEA2-650A-C57A-B6DC-81791ED7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175" y="1043381"/>
            <a:ext cx="3083583" cy="24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34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10BA03-CC3B-6C3C-B9DE-139FAE90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75" y="732252"/>
            <a:ext cx="10820402" cy="256982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indent="342900" algn="ctr"/>
            <a:br>
              <a:rPr lang="pl-PL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700" b="1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  <a:t>ANTYKONCEPCJA A ZDROWIE NASTOLATKI</a:t>
            </a:r>
            <a:br>
              <a:rPr lang="pl-PL" sz="2700" b="1" dirty="0">
                <a:solidFill>
                  <a:srgbClr val="C00000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Środki barierowe</a:t>
            </a:r>
            <a:b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Środki plemnikobójcze</a:t>
            </a:r>
            <a:b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Wkładki wewnątrzmaciczne</a:t>
            </a:r>
            <a:b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RU 486-Sterylizacja</a:t>
            </a:r>
            <a:b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Pigułki hormonalne</a:t>
            </a:r>
            <a:b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Jeszcze o powikłaniach antykoncepcji tabletkowej</a:t>
            </a:r>
            <a:b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  <a:t>	Ryzyko niepłodności.</a:t>
            </a:r>
            <a:b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br>
              <a:rPr lang="pl-PL" sz="1800" dirty="0">
                <a:solidFill>
                  <a:schemeClr val="tx1"/>
                </a:solidFill>
                <a:effectLst/>
                <a:latin typeface="Roboto "/>
                <a:ea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E60DD40-8A31-F55B-2936-841ADD1ECDCA}"/>
              </a:ext>
            </a:extLst>
          </p:cNvPr>
          <p:cNvSpPr txBox="1"/>
          <p:nvPr/>
        </p:nvSpPr>
        <p:spPr>
          <a:xfrm>
            <a:off x="551575" y="3302080"/>
            <a:ext cx="10820402" cy="3108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l-PL" sz="24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	OTYŁOŚĆ                                                                                       ANOREKSJA </a:t>
            </a:r>
          </a:p>
          <a:p>
            <a:br>
              <a:rPr lang="pl-PL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br>
              <a:rPr lang="pl-PL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pl-PL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stłuszczenia wątroby,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astmy,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schorzeń układu kostnego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bezdechu sennego,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nadciśnienia,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cukrzycy typu 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mieć kłopoty z funkcjonowaniem w grupie,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Brak obrony przed dręczeniem przez rówieśników.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 </a:t>
            </a:r>
          </a:p>
          <a:p>
            <a:pPr algn="l"/>
            <a:r>
              <a:rPr lang="pl-PL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Badania dowodzą, że 4- ech na 5-ciu otyłych nastolatków będzie dalej z nadwagą w wieku dorosłym.</a:t>
            </a:r>
          </a:p>
        </p:txBody>
      </p:sp>
      <p:pic>
        <p:nvPicPr>
          <p:cNvPr id="2054" name="Picture 6" descr="Dwa w jednym – czyli specyfika osób z anoreksją bulimiczną | Więc jestem">
            <a:extLst>
              <a:ext uri="{FF2B5EF4-FFF2-40B4-BE49-F238E27FC236}">
                <a16:creationId xmlns:a16="http://schemas.microsoft.com/office/drawing/2014/main" id="{67C4580C-AF09-52C6-57C6-8849F78FE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18" y="3022543"/>
            <a:ext cx="3080970" cy="29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86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3B830AC-FE02-A6D8-3963-65E1872E5529}"/>
              </a:ext>
            </a:extLst>
          </p:cNvPr>
          <p:cNvSpPr txBox="1"/>
          <p:nvPr/>
        </p:nvSpPr>
        <p:spPr>
          <a:xfrm>
            <a:off x="302004" y="305068"/>
            <a:ext cx="10251347" cy="66787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l-PL" sz="2400" b="1" i="0" dirty="0">
              <a:solidFill>
                <a:srgbClr val="C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pl-PL" sz="24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TERAPIE HORMONALNE i CHIRURGICZNE PRZY ZMIANIE PŁCI </a:t>
            </a:r>
          </a:p>
          <a:p>
            <a:pPr lvl="2"/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zwiększone ryzyko raka,</a:t>
            </a:r>
          </a:p>
          <a:p>
            <a:pPr lvl="2"/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zmiany metaboliczne</a:t>
            </a:r>
          </a:p>
          <a:p>
            <a:pPr lvl="2"/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depresje</a:t>
            </a:r>
          </a:p>
          <a:p>
            <a:pPr lvl="2"/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próby samobójcze   </a:t>
            </a:r>
            <a:r>
              <a:rPr lang="pl-PL" sz="140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 wg amer. </a:t>
            </a:r>
            <a:r>
              <a:rPr lang="pl-PL" sz="140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bad</a:t>
            </a:r>
            <a:r>
              <a:rPr lang="pl-PL" sz="140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pl-PL" sz="140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Socjol</a:t>
            </a:r>
            <a:r>
              <a:rPr lang="pl-PL" sz="140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41 % )</a:t>
            </a:r>
            <a:endParaRPr lang="pl-PL" sz="1400" b="1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2"/>
            <a:r>
              <a:rPr lang="pl-PL" sz="1400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trwałe okaleczenie </a:t>
            </a:r>
          </a:p>
          <a:p>
            <a:pPr lvl="2"/>
            <a:r>
              <a:rPr lang="pl-PL" sz="1400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b</a:t>
            </a:r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ezpłodność</a:t>
            </a:r>
            <a:r>
              <a:rPr lang="pl-PL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  <a:p>
            <a:r>
              <a:rPr lang="pl-PL" sz="16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KOBIETY </a:t>
            </a:r>
            <a:r>
              <a:rPr lang="pl-PL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  </a:t>
            </a:r>
            <a:r>
              <a:rPr lang="pl-PL" sz="16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które otrzymywały </a:t>
            </a:r>
            <a:r>
              <a:rPr lang="pl-PL" sz="1600" b="1" i="0" u="sng" strike="noStrike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estrogen</a:t>
            </a:r>
            <a:r>
              <a:rPr lang="pl-PL" sz="16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pl-PL" sz="16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wraz z supresorami </a:t>
            </a:r>
          </a:p>
          <a:p>
            <a:pPr lvl="1"/>
            <a:r>
              <a:rPr lang="pl-PL" sz="16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udary &gt; 2x więcej </a:t>
            </a:r>
          </a:p>
          <a:p>
            <a:pPr lvl="1"/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400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</a:t>
            </a:r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awały serca &gt; 2 x częściej</a:t>
            </a:r>
          </a:p>
          <a:p>
            <a:pPr lvl="1"/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	zakrzepica żył głębokich 5x częstsza</a:t>
            </a:r>
          </a:p>
          <a:p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		wzrastał poziom trójglicerydów i insuliny</a:t>
            </a:r>
          </a:p>
          <a:p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MĘŻCZYŻNI </a:t>
            </a:r>
            <a:r>
              <a:rPr lang="pl-PL" sz="16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l-PL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pl-PL" sz="16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transpłciowi ,  otrzymywali </a:t>
            </a:r>
            <a:r>
              <a:rPr lang="pl-PL" sz="16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testosteron</a:t>
            </a:r>
            <a:r>
              <a:rPr lang="pl-PL" sz="16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pl-PL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		</a:t>
            </a:r>
            <a:r>
              <a:rPr lang="pl-PL" sz="1400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</a:t>
            </a:r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awały serca występowały &gt; 3 x częściej</a:t>
            </a:r>
          </a:p>
          <a:p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		zagęszczania krwi poprzez zwiększanie stężenia czerwonych krwinek</a:t>
            </a:r>
          </a:p>
          <a:p>
            <a:r>
              <a:rPr lang="pl-PL" sz="1400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</a:t>
            </a:r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obniżanie dobrego cholesterolu HDL, podwyższenie złego cholesterolu. LDL</a:t>
            </a:r>
          </a:p>
          <a:p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		trądzik </a:t>
            </a:r>
            <a:r>
              <a:rPr lang="pl-PL" sz="140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(9% osób K/M po 3 miesiącach leczenia testosteronem, u 18% po 6 mies.</a:t>
            </a:r>
          </a:p>
          <a:p>
            <a:r>
              <a:rPr lang="pl-PL" sz="14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po </a:t>
            </a:r>
            <a:r>
              <a:rPr lang="pl-PL" sz="140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2 latach - 38% pacjentów.)</a:t>
            </a:r>
          </a:p>
          <a:p>
            <a:endParaRPr lang="pl-PL" sz="1600" i="1" dirty="0">
              <a:solidFill>
                <a:srgbClr val="333333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pl-PL" sz="1400" i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 Badania na U</a:t>
            </a:r>
            <a:r>
              <a:rPr lang="pl-PL" sz="1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niwersytecie w Amsterdamie,  osób z Holandii, które w latach 1972-2015 były leczone</a:t>
            </a:r>
          </a:p>
          <a:p>
            <a:pPr algn="ctr"/>
            <a:r>
              <a:rPr lang="pl-PL" sz="1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- transseksualnych kobiety ( wieku 30 lat), i mężczyźni ( wiek 23 lat) obserwacja 8-9 lat)</a:t>
            </a:r>
          </a:p>
          <a:p>
            <a:pPr algn="ctr"/>
            <a:endParaRPr lang="pl-PL" sz="1600" b="1" i="0" dirty="0">
              <a:solidFill>
                <a:srgbClr val="C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pl-PL" sz="2000" b="1" i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„Byłem młodym transseksualistą, gdy moje życie zostało zniszczone przez dorosłych, którzy zamiast mi pomóc, wyprali mi mózg po to, bym uwierzył, że jestem dziewczynką uwięzioną w męskim ciele” .</a:t>
            </a:r>
          </a:p>
          <a:p>
            <a:pPr algn="ctr"/>
            <a:endParaRPr lang="pl-PL" sz="1600" b="1" i="0" dirty="0">
              <a:solidFill>
                <a:srgbClr val="C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8" name="Picture 4" descr="Zmiana płci to samobójstwo">
            <a:extLst>
              <a:ext uri="{FF2B5EF4-FFF2-40B4-BE49-F238E27FC236}">
                <a16:creationId xmlns:a16="http://schemas.microsoft.com/office/drawing/2014/main" id="{57D7A96E-44FD-C381-20AF-EC65ADE6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930" y="1289459"/>
            <a:ext cx="4037552" cy="252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A6A3D2E-CAAC-8927-DD9A-BD4338822A6F}"/>
              </a:ext>
            </a:extLst>
          </p:cNvPr>
          <p:cNvSpPr txBox="1"/>
          <p:nvPr/>
        </p:nvSpPr>
        <p:spPr>
          <a:xfrm>
            <a:off x="8129282" y="3777151"/>
            <a:ext cx="395925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pl-PL" sz="32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Walt Heyer</a:t>
            </a:r>
            <a:r>
              <a:rPr lang="pl-PL" sz="32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lvl="2"/>
            <a:r>
              <a:rPr lang="pl-PL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osiem lat żył jako kobieta</a:t>
            </a:r>
          </a:p>
        </p:txBody>
      </p:sp>
    </p:spTree>
    <p:extLst>
      <p:ext uri="{BB962C8B-B14F-4D97-AF65-F5344CB8AC3E}">
        <p14:creationId xmlns:p14="http://schemas.microsoft.com/office/powerpoint/2010/main" val="1490476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5B6446B-1423-1AEC-0F78-3127DE102F6D}"/>
              </a:ext>
            </a:extLst>
          </p:cNvPr>
          <p:cNvSpPr txBox="1"/>
          <p:nvPr/>
        </p:nvSpPr>
        <p:spPr>
          <a:xfrm>
            <a:off x="181761" y="343950"/>
            <a:ext cx="11576808" cy="6370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4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DEKALOG ŻYWIENIA DLA MŁODZIEŻY : </a:t>
            </a:r>
            <a:endParaRPr lang="pl-PL" sz="2400" b="0" i="0" dirty="0">
              <a:solidFill>
                <a:srgbClr val="C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pl-PL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Jedz 5 posiłków,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bez przekąsek , często pij wodę i myj zęby po jedzeniu. Taki rytm zapewnia optymalny metabolizm, który sprzyja dobrej sprawności umysłowej i fizycznej.  </a:t>
            </a:r>
          </a:p>
          <a:p>
            <a:pPr algn="l">
              <a:buFont typeface="+mj-lt"/>
              <a:buAutoNum type="arabicPeriod"/>
            </a:pPr>
            <a:r>
              <a:rPr lang="pl-PL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Jedz różnorodne warzywa i owoce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jak najczęściej do każdego posiłku - surowe lub pieczone. Warzywa i owoce są bogatym źródłem witamin i minerałów (m.in. witaminy C, błonnika, tzw. antyoksydantów, które neutralizują szkodliwe wolne rodniki.   </a:t>
            </a:r>
          </a:p>
          <a:p>
            <a:pPr algn="l">
              <a:buFont typeface="+mj-lt"/>
              <a:buAutoNum type="arabicPeriod"/>
            </a:pPr>
            <a:r>
              <a:rPr lang="pl-PL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Jedz produkty zbożowe,  pełnoziarniste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pieczywo razowe, kasze, ryż brązowy, płatki zbożowe, są  bogatym źródłem węglowodanów złożonych, zapewniających organizmowi energię, a także witamin z grupy B, błonnika i minerałów-  żelaza i magnezu). </a:t>
            </a:r>
          </a:p>
          <a:p>
            <a:pPr algn="l">
              <a:buFont typeface="+mj-lt"/>
              <a:buAutoNum type="arabicPeriod"/>
            </a:pPr>
            <a:r>
              <a:rPr lang="pl-PL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Pij 3-4 szklanki mleka dziennie,  lub  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jogurtu,  kefiru, jedz, sery,  Produkty mleczne to najlepsze źródło dobrze przyswajalnego wapnia, który jest niezbędny do budowy kości i zębów. </a:t>
            </a:r>
          </a:p>
          <a:p>
            <a:pPr algn="l">
              <a:buFont typeface="+mj-lt"/>
              <a:buAutoNum type="arabicPeriod"/>
            </a:pPr>
            <a:r>
              <a:rPr lang="pl-PL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Jedz chude mięso, ryby, jaja, nasiona roślin strączkowych, 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wybieraj tłuszcze roślinne zamiast zwierzęcych. Produkty z tej grupy są źródłem szczególnie ważnego w okresie wzrostu i rozwoju pełnowartościowego białka, kwasów NNKT a także żelaza. </a:t>
            </a:r>
          </a:p>
          <a:p>
            <a:pPr algn="l">
              <a:buFont typeface="+mj-lt"/>
              <a:buAutoNum type="arabicPeriod"/>
            </a:pPr>
            <a:r>
              <a:rPr lang="pl-PL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Zrezygnuj ze słodkich napojów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oraz słodyczy, zastępuj je owocami i orzechami). Słodycze  sprzyjają  powstawaniu nadwagi i otyłości, próchnicy zębów.  soki owocowe  zawierają naturalne  cukry ale dzienne spożycie  u nastolatka to  1 szklanka -  230 ml, soku owocowego</a:t>
            </a:r>
          </a:p>
          <a:p>
            <a:pPr algn="l">
              <a:buFont typeface="+mj-lt"/>
              <a:buAutoNum type="arabicPeriod"/>
            </a:pPr>
            <a:r>
              <a:rPr lang="pl-PL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Nie dosalaj potraw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nie jedz słonych przekąsek i produktów typu fast-food. chipsów, Nadmierne spożycie soli sprzyja rozwojowi wielu chorób przewlekłych, w tym także otyłości. </a:t>
            </a:r>
          </a:p>
          <a:p>
            <a:pPr algn="l">
              <a:buFont typeface="+mj-lt"/>
              <a:buAutoNum type="arabicPeriod"/>
            </a:pPr>
            <a:r>
              <a:rPr lang="pl-PL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Bądź aktywny fizycznie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co najmniej godzinę dziennie, ograniczaj oglądanie telewizji i korzystanie z  komputera do 2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godz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/ dobę. Regularne ćwiczenia   poprawią  sprawność umysłową i atrakcyjny wygląd, zwiększają  masę  mięśniową i mineralizację kości i zmniejszają tkankę tłuszczową., </a:t>
            </a:r>
          </a:p>
          <a:p>
            <a:pPr algn="l">
              <a:buFont typeface="+mj-lt"/>
              <a:buAutoNum type="arabicPeriod"/>
            </a:pPr>
            <a:r>
              <a:rPr lang="pl-PL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Wysypiaj się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aby twój mózg mógł wypocząć. Niedobór snu powoduje nie problemy z koncentracją i zwiększa ryzyko otyłości.</a:t>
            </a:r>
          </a:p>
          <a:p>
            <a:pPr algn="l">
              <a:buFont typeface="+mj-lt"/>
              <a:buAutoNum type="arabicPeriod"/>
            </a:pPr>
            <a:r>
              <a:rPr lang="pl-PL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Kontroluj wzrost i masę ciała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Te proste pomiary pozwalają na wczesne wykrycie niedowagi, nadwagi i otyłości, a także różnego rodzaju zaburzeń rozwojowych u dzieci i młodzieży.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6476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fografika PAP / Serwis Zdrowie">
            <a:extLst>
              <a:ext uri="{FF2B5EF4-FFF2-40B4-BE49-F238E27FC236}">
                <a16:creationId xmlns:a16="http://schemas.microsoft.com/office/drawing/2014/main" id="{73570662-A8EA-079A-2F98-42600BF1D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01" y="515239"/>
            <a:ext cx="6017804" cy="563389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Ładna dziewczyna ... czyli kto?">
            <a:extLst>
              <a:ext uri="{FF2B5EF4-FFF2-40B4-BE49-F238E27FC236}">
                <a16:creationId xmlns:a16="http://schemas.microsoft.com/office/drawing/2014/main" id="{F2CBD41B-6210-DFD4-0256-8D4E40100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273" y="2027647"/>
            <a:ext cx="2940516" cy="24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amian Bosek czyli, CHŁOPAK Z ROWEREM">
            <a:extLst>
              <a:ext uri="{FF2B5EF4-FFF2-40B4-BE49-F238E27FC236}">
                <a16:creationId xmlns:a16="http://schemas.microsoft.com/office/drawing/2014/main" id="{1DF1C57B-372E-FF9E-F579-9B363FFFD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7" y="1903055"/>
            <a:ext cx="2088836" cy="26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18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E44DDD1-EC9C-7166-049B-E5D54DCB502D}"/>
              </a:ext>
            </a:extLst>
          </p:cNvPr>
          <p:cNvSpPr txBox="1"/>
          <p:nvPr/>
        </p:nvSpPr>
        <p:spPr>
          <a:xfrm>
            <a:off x="673914" y="1352103"/>
            <a:ext cx="7206143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l-PL" sz="36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pl-PL" sz="3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Dziękuję Państwu </a:t>
            </a:r>
          </a:p>
          <a:p>
            <a:pPr algn="ctr"/>
            <a:r>
              <a:rPr lang="pl-PL" sz="3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 uwagę </a:t>
            </a:r>
          </a:p>
          <a:p>
            <a:endParaRPr lang="pl-PL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grazyna.rybak@op.pl</a:t>
            </a:r>
            <a:endParaRPr lang="pl-PL" sz="2400" b="1" dirty="0">
              <a:solidFill>
                <a:schemeClr val="accent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pl-PL" sz="2400" b="1" dirty="0">
              <a:solidFill>
                <a:schemeClr val="accent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pl-PL" sz="2400" b="1" dirty="0">
              <a:solidFill>
                <a:schemeClr val="accent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pl-PL" sz="2400" b="1" dirty="0">
              <a:solidFill>
                <a:schemeClr val="accent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2" name="Symbol zastępczy zawartości 7">
            <a:extLst>
              <a:ext uri="{FF2B5EF4-FFF2-40B4-BE49-F238E27FC236}">
                <a16:creationId xmlns:a16="http://schemas.microsoft.com/office/drawing/2014/main" id="{DAEF4B34-8C3C-D398-C271-CBAEFC081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80" y="441585"/>
            <a:ext cx="3196206" cy="52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2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6AD684-4841-2C0A-0B08-54380E59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6021"/>
            <a:ext cx="8596668" cy="1603229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MOŻNA ZAPOBIEC WADOM CEWY NERWOWEJ</a:t>
            </a:r>
            <a:br>
              <a:rPr lang="pl-PL" sz="3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EDBB47-8C46-7191-7FA6-4701FF0F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56" y="933450"/>
            <a:ext cx="7953201" cy="55149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pl-PL" sz="2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pl-PL" sz="6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3-4 tyg. ciąży </a:t>
            </a:r>
            <a:r>
              <a:rPr lang="pl-PL" sz="6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tworzenie ważnych połączeń w OUN zależy od </a:t>
            </a:r>
            <a:r>
              <a:rPr lang="pl-PL" sz="6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FOLIANÓW </a:t>
            </a:r>
            <a:r>
              <a:rPr lang="pl-PL" sz="6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niezbędnych do wzrostu i podziału komórek oraz syntezy kwasów nukleinowych (DNA i RNA) zapisujących informację genetyczną -</a:t>
            </a:r>
          </a:p>
          <a:p>
            <a:pPr algn="just">
              <a:lnSpc>
                <a:spcPct val="120000"/>
              </a:lnSpc>
            </a:pPr>
            <a:r>
              <a:rPr lang="pl-PL" sz="6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WITAMINA B  kwas foliowy</a:t>
            </a:r>
            <a:r>
              <a:rPr lang="pl-PL" sz="6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Ma szczególne znaczenie w początkach ciąży. </a:t>
            </a:r>
            <a:r>
              <a:rPr lang="pl-PL" sz="6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Źródła  folianów </a:t>
            </a:r>
            <a:r>
              <a:rPr lang="pl-PL" sz="6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 diecie:- </a:t>
            </a:r>
            <a:r>
              <a:rPr lang="pl-PL" sz="64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zielone warzywa; sałata, natka pietruszki, - rośliny strączkowe; fasola, groch, soczewica, - pomarańcze, orzechy,  ziarna mielone wraz z otrębami, pieczywo </a:t>
            </a:r>
            <a:r>
              <a:rPr lang="pl-PL" sz="640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pełnoziarniste</a:t>
            </a:r>
            <a:r>
              <a:rPr lang="pl-PL" sz="64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6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 mg kwasu foliowego </a:t>
            </a:r>
            <a:r>
              <a:rPr lang="pl-PL" sz="6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 pokarmem lub w tabletkach </a:t>
            </a:r>
            <a:r>
              <a:rPr lang="pl-PL" sz="6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Folic</a:t>
            </a:r>
            <a:r>
              <a:rPr lang="pl-PL" sz="6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(bez recepty) w dawce profilaktycznej </a:t>
            </a:r>
            <a:r>
              <a:rPr lang="pl-PL" sz="8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 50% ! Zapobiega </a:t>
            </a:r>
            <a:r>
              <a:rPr lang="pl-PL" sz="6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wrodzonym wadom cewy nerwowej; wodogłowiu i przepuklinie oponowo - rdzeniowej, upośledzającej rozwój dziecka na całe życie. </a:t>
            </a:r>
          </a:p>
          <a:p>
            <a:pPr>
              <a:lnSpc>
                <a:spcPct val="170000"/>
              </a:lnSpc>
            </a:pPr>
            <a:r>
              <a:rPr lang="pl-PL" sz="6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niskie stężenia Folianów </a:t>
            </a:r>
            <a:r>
              <a:rPr lang="pl-PL" sz="6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 ciężarnej zwiększają ryzyko poronienia samoistnego</a:t>
            </a:r>
            <a:r>
              <a:rPr lang="pl-PL" sz="64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6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Kwas foliowy  bierze także udział (razem z Wit. B12) w produkcji krwinek czerwonych </a:t>
            </a:r>
            <a:r>
              <a:rPr lang="pl-PL" sz="6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Chroni dziecko przed anemią  w okresie noworodkowym i niemowlęcym</a:t>
            </a:r>
            <a:r>
              <a:rPr lang="pl-PL" sz="64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sz="6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ACDB21-6F92-CBCA-960B-3B5D444D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945" y="3609977"/>
            <a:ext cx="3252849" cy="262260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0 faktów i mitów o zachodzeniu w ciążę | Serwis Zdrowie">
            <a:extLst>
              <a:ext uri="{FF2B5EF4-FFF2-40B4-BE49-F238E27FC236}">
                <a16:creationId xmlns:a16="http://schemas.microsoft.com/office/drawing/2014/main" id="{71D2AB7B-D8A4-E770-5E00-E50AD65C8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91" y="933449"/>
            <a:ext cx="3327203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1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58320A3-925B-88F2-5AC2-57A63DFFC71F}"/>
              </a:ext>
            </a:extLst>
          </p:cNvPr>
          <p:cNvSpPr txBox="1"/>
          <p:nvPr/>
        </p:nvSpPr>
        <p:spPr>
          <a:xfrm>
            <a:off x="476250" y="514350"/>
            <a:ext cx="8705850" cy="59246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1" algn="ctr"/>
            <a:endParaRPr lang="pl-PL" b="1" i="0" dirty="0">
              <a:solidFill>
                <a:schemeClr val="accent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 algn="ctr"/>
            <a:r>
              <a:rPr lang="pl-PL" sz="24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WITAMINA B - W POKARMACH</a:t>
            </a:r>
          </a:p>
          <a:p>
            <a:pPr lvl="1" algn="ctr"/>
            <a:r>
              <a:rPr lang="pl-PL" b="1" i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lvl="1">
              <a:lnSpc>
                <a:spcPct val="150000"/>
              </a:lnSpc>
            </a:pPr>
            <a:endParaRPr lang="pl-PL" b="1" dirty="0">
              <a:solidFill>
                <a:srgbClr val="21212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pl-PL" b="1" i="0" dirty="0">
              <a:solidFill>
                <a:srgbClr val="21212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pl-PL" b="1" dirty="0">
              <a:solidFill>
                <a:srgbClr val="21212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2"/>
            <a:endParaRPr lang="pl-PL" b="1" dirty="0">
              <a:solidFill>
                <a:srgbClr val="21212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drożdże,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szpinak,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biała fasola,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pietruszka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żółtko jaja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groch,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brukselka,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brokuły,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jarmuż,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awokado,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rgbClr val="2121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szparagi.</a:t>
            </a:r>
            <a:endParaRPr lang="pl-PL" b="1" dirty="0">
              <a:solidFill>
                <a:srgbClr val="21212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2"/>
            <a:endParaRPr lang="pl-PL" b="1" i="0" dirty="0">
              <a:solidFill>
                <a:srgbClr val="21212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2" descr="Znalezione obrazy dla zapytania sałata">
            <a:extLst>
              <a:ext uri="{FF2B5EF4-FFF2-40B4-BE49-F238E27FC236}">
                <a16:creationId xmlns:a16="http://schemas.microsoft.com/office/drawing/2014/main" id="{AF8C731E-4FFD-E268-88F6-D4718DA2A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38" y="1398727"/>
            <a:ext cx="1291286" cy="10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prawiasz seks – bierz kwas foliowy - KobietaMag.pl">
            <a:extLst>
              <a:ext uri="{FF2B5EF4-FFF2-40B4-BE49-F238E27FC236}">
                <a16:creationId xmlns:a16="http://schemas.microsoft.com/office/drawing/2014/main" id="{2A29A50B-3A28-07CE-A3CC-2049E425F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15" y="1398727"/>
            <a:ext cx="7601191" cy="46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7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8E671B7-875D-9C2A-2BEA-64020F8C84EF}"/>
              </a:ext>
            </a:extLst>
          </p:cNvPr>
          <p:cNvSpPr txBox="1"/>
          <p:nvPr/>
        </p:nvSpPr>
        <p:spPr>
          <a:xfrm>
            <a:off x="717795" y="502203"/>
            <a:ext cx="7791761" cy="6063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l-PL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pl-PL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PROGRAM PROFILAKTYKI WAD CEWY NERWOWEJ</a:t>
            </a:r>
            <a:r>
              <a:rPr lang="pl-PL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endParaRPr lang="pl-PL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w Polsce obowiązuje od 1997 r. </a:t>
            </a:r>
          </a:p>
          <a:p>
            <a:pPr lvl="1"/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lvl="1"/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Zaleca się stosowanie suplementacji </a:t>
            </a:r>
            <a:r>
              <a:rPr lang="pl-PL" sz="1600" b="1" dirty="0">
                <a:latin typeface="Roboto" panose="02000000000000000000" pitchFamily="2" charset="0"/>
                <a:ea typeface="Roboto" panose="02000000000000000000" pitchFamily="2" charset="0"/>
              </a:rPr>
              <a:t>ACIDUM FOLICUM 0,4 mg na dobę: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wszystkim kobietom w wieku rozrodczym </a:t>
            </a:r>
          </a:p>
          <a:p>
            <a:pPr lvl="1"/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pl-PL" sz="1600" i="1" dirty="0">
                <a:latin typeface="Roboto" panose="02000000000000000000" pitchFamily="2" charset="0"/>
                <a:ea typeface="Roboto" panose="02000000000000000000" pitchFamily="2" charset="0"/>
              </a:rPr>
              <a:t>(zwłaszcza palącym , stosowały antykoncepcję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3 miesiące przed planowaną ciążą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przez pierwszy trymestr ciąży.</a:t>
            </a:r>
          </a:p>
          <a:p>
            <a:pPr lvl="1"/>
            <a:endParaRPr lang="pl-PL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Kobietom z grupy ryzyka, (które już urodziły dziecko z wadą cewy) 		zaleca się </a:t>
            </a:r>
            <a:r>
              <a:rPr lang="pl-PL" sz="1600" b="1" dirty="0">
                <a:latin typeface="Roboto" panose="02000000000000000000" pitchFamily="2" charset="0"/>
                <a:ea typeface="Roboto" panose="02000000000000000000" pitchFamily="2" charset="0"/>
              </a:rPr>
              <a:t>10-krotnie większą dawkę, czyli 4 mg na dobę.</a:t>
            </a:r>
          </a:p>
          <a:p>
            <a:pPr lvl="1"/>
            <a:endParaRPr lang="pl-PL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U kobiet z wcześniej zdiagnozowaną anemią megaloblastyczna lub hiperhomocysteinemia, </a:t>
            </a:r>
            <a:r>
              <a:rPr lang="pl-PL" sz="1600" b="1" dirty="0">
                <a:latin typeface="Roboto" panose="02000000000000000000" pitchFamily="2" charset="0"/>
                <a:ea typeface="Roboto" panose="02000000000000000000" pitchFamily="2" charset="0"/>
              </a:rPr>
              <a:t>zaleca się dawkę 5 mg na dobę</a:t>
            </a: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</a:p>
          <a:p>
            <a:pPr lvl="1"/>
            <a:endParaRPr lang="pl-PL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pl-PL" sz="1600" b="1" dirty="0">
                <a:latin typeface="Roboto" panose="02000000000000000000" pitchFamily="2" charset="0"/>
                <a:ea typeface="Roboto" panose="02000000000000000000" pitchFamily="2" charset="0"/>
              </a:rPr>
              <a:t>Nie należy przekraczać zalecanych dziennych dawek. - </a:t>
            </a: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zbyt wysokie dawki folianów  - mogą zwiększać ryzyko uszkodzenia wczesnej ciąży.</a:t>
            </a:r>
          </a:p>
          <a:p>
            <a:pPr lvl="1"/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kobiety, które przyjmowały dawkę kwasu foliowego</a:t>
            </a:r>
            <a:r>
              <a:rPr lang="pl-PL" sz="1600" b="1" dirty="0">
                <a:latin typeface="Roboto" panose="02000000000000000000" pitchFamily="2" charset="0"/>
                <a:ea typeface="Roboto" panose="02000000000000000000" pitchFamily="2" charset="0"/>
              </a:rPr>
              <a:t>, mają  o </a:t>
            </a:r>
            <a:r>
              <a:rPr lang="pl-PL" sz="4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72 %</a:t>
            </a:r>
            <a:r>
              <a:rPr lang="pl-PL" sz="4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l-PL" sz="1600" b="1" dirty="0">
                <a:latin typeface="Roboto" panose="02000000000000000000" pitchFamily="2" charset="0"/>
                <a:ea typeface="Roboto" panose="02000000000000000000" pitchFamily="2" charset="0"/>
              </a:rPr>
              <a:t>niższe  ryzyko urodzenia dziecka z wadą cewy nerwowej  </a:t>
            </a:r>
          </a:p>
          <a:p>
            <a:pPr lvl="1"/>
            <a:endParaRPr lang="en-U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074" name="Picture 2" descr="Folik 0,4mg 60 tabletek - Opinie i ceny na Ceneo.pl">
            <a:extLst>
              <a:ext uri="{FF2B5EF4-FFF2-40B4-BE49-F238E27FC236}">
                <a16:creationId xmlns:a16="http://schemas.microsoft.com/office/drawing/2014/main" id="{26BD7929-5892-16E0-41F5-CC1B71179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2922308"/>
            <a:ext cx="3164416" cy="198924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USG – BADANIE, KTÓRE SZKODZI MATCE I DZIECKU!">
            <a:extLst>
              <a:ext uri="{FF2B5EF4-FFF2-40B4-BE49-F238E27FC236}">
                <a16:creationId xmlns:a16="http://schemas.microsoft.com/office/drawing/2014/main" id="{52458FCB-3ECB-8CB1-F344-05557548F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49" y="502203"/>
            <a:ext cx="3164417" cy="1886592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2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589386-4008-2A05-7E42-D9DFBEDD2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003" y="439499"/>
            <a:ext cx="7766936" cy="637562"/>
          </a:xfrm>
        </p:spPr>
        <p:txBody>
          <a:bodyPr/>
          <a:lstStyle/>
          <a:p>
            <a:pPr algn="ctr"/>
            <a:r>
              <a:rPr lang="pl-PL" sz="2400" b="1" dirty="0">
                <a:solidFill>
                  <a:srgbClr val="C00000"/>
                </a:solidFill>
                <a:latin typeface="Roboto "/>
              </a:rPr>
              <a:t>SZKODLIWOŚĆ  ANTYKONCEPCJI</a:t>
            </a:r>
            <a:endParaRPr lang="en-US" sz="2400" b="1" dirty="0">
              <a:solidFill>
                <a:srgbClr val="C00000"/>
              </a:solidFill>
              <a:latin typeface="Roboto "/>
            </a:endParaRP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244742DE-22B7-52FC-83E2-EDF5FEB02B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72455" y="1155432"/>
            <a:ext cx="7629764" cy="4683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16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  <a:p>
            <a:pPr algn="just"/>
            <a:r>
              <a:rPr lang="pl-PL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Bezpośrednie </a:t>
            </a:r>
            <a:r>
              <a:rPr lang="pl-PL" sz="16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działania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niepożądane</a:t>
            </a:r>
            <a:r>
              <a:rPr lang="pl-PL" sz="16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endParaRPr lang="en-US" sz="16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 algn="just"/>
            <a:r>
              <a:rPr lang="en-US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–nudności i wymioty</a:t>
            </a:r>
            <a:r>
              <a:rPr lang="pl-PL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pl-PL" sz="12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przyrost masy ciała </a:t>
            </a:r>
            <a:r>
              <a:rPr lang="pl-PL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(hormonalne gromadzenie wody w ustroju)</a:t>
            </a:r>
          </a:p>
          <a:p>
            <a:pPr lvl="1" algn="just"/>
            <a:r>
              <a:rPr lang="pl-PL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</a:t>
            </a:r>
            <a:r>
              <a:rPr lang="pl-PL" sz="12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zapalenia dróg rodnych</a:t>
            </a:r>
            <a:r>
              <a:rPr lang="pl-PL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lvl="1" algn="just"/>
            <a:r>
              <a:rPr lang="pl-PL" sz="14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Odległe powikłania</a:t>
            </a:r>
            <a:r>
              <a:rPr lang="pl-PL" sz="14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lvl="1" algn="just"/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</a:t>
            </a:r>
            <a:r>
              <a:rPr lang="en-US" sz="12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nadciśnienie tętnicze</a:t>
            </a:r>
          </a:p>
          <a:p>
            <a:pPr lvl="1" algn="just"/>
            <a:r>
              <a:rPr lang="pl-PL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–zawały serca i wylewy krwi do mózgu</a:t>
            </a:r>
          </a:p>
          <a:p>
            <a:pPr lvl="1" algn="just"/>
            <a:r>
              <a:rPr lang="en-US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–zaburzenia krzepnięcia, </a:t>
            </a:r>
            <a:r>
              <a:rPr lang="en-US" sz="12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zakrzepice</a:t>
            </a:r>
          </a:p>
          <a:p>
            <a:pPr lvl="1" algn="just"/>
            <a:r>
              <a:rPr lang="en-US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–choroby wątroby</a:t>
            </a:r>
          </a:p>
          <a:p>
            <a:pPr lvl="1" algn="just"/>
            <a:r>
              <a:rPr lang="pl-PL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</a:t>
            </a:r>
            <a:r>
              <a:rPr lang="pl-PL" sz="12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zaburzenia hormonalne, wtórna niepłodność i kłopoty z poczęciem, poronienia </a:t>
            </a:r>
          </a:p>
          <a:p>
            <a:pPr lvl="1" algn="just"/>
            <a:r>
              <a:rPr lang="en-US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–zwiększone ryzyko chorób nowotworowych </a:t>
            </a:r>
          </a:p>
          <a:p>
            <a:pPr lvl="1" algn="just"/>
            <a:r>
              <a:rPr lang="pl-PL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</a:t>
            </a:r>
            <a:r>
              <a:rPr lang="pl-PL" sz="12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znaczne ryzyko wad wrodzonych u dzieci , niska masa urodzeniowa, autyzm</a:t>
            </a:r>
          </a:p>
          <a:p>
            <a:pPr lvl="1" algn="just"/>
            <a:r>
              <a:rPr lang="pl-PL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–zaburzenia libido – popędu seksualnego, </a:t>
            </a:r>
          </a:p>
          <a:p>
            <a:pPr algn="just"/>
            <a:r>
              <a:rPr lang="pl-PL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62DA90F-3BD8-3420-D1D6-FBDD9FCFD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316" y="2285909"/>
            <a:ext cx="3733101" cy="25277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B2401F0-935A-B246-5787-06B9E4B00F2C}"/>
              </a:ext>
            </a:extLst>
          </p:cNvPr>
          <p:cNvSpPr txBox="1"/>
          <p:nvPr/>
        </p:nvSpPr>
        <p:spPr>
          <a:xfrm>
            <a:off x="6932789" y="2773823"/>
            <a:ext cx="1800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800" b="1" dirty="0">
                <a:solidFill>
                  <a:srgbClr val="C00000"/>
                </a:solidFill>
                <a:latin typeface="Roboto "/>
              </a:rPr>
              <a:t>NIE !!!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7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42340B-176D-AC74-D756-4A4643F0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50" y="389122"/>
            <a:ext cx="8750154" cy="12289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CHCĘ MIEĆ ZDROWE DZIECKO</a:t>
            </a: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noworodek </a:t>
            </a:r>
            <a:endParaRPr lang="en-US" sz="24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F16F7A2-AC73-53ED-32C8-B512731A3BB4}"/>
              </a:ext>
            </a:extLst>
          </p:cNvPr>
          <p:cNvSpPr txBox="1"/>
          <p:nvPr/>
        </p:nvSpPr>
        <p:spPr>
          <a:xfrm>
            <a:off x="3056953" y="1468073"/>
            <a:ext cx="7480713" cy="4943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Dobre urodzenie  </a:t>
            </a: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(22-32 lat) CI PI psn 38-42 Hbd mc = 3000- 4500 g,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Karmienie piersią -   </a:t>
            </a:r>
            <a:r>
              <a:rPr lang="pl-PL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wybór, dobry początek</a:t>
            </a:r>
            <a:r>
              <a:rPr lang="pl-PL" sz="1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=  </a:t>
            </a:r>
            <a:r>
              <a:rPr lang="pl-PL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„skóra do skóry” „bariery w laktacji”- smoczek , ciecie cesarskie, wcześniactwo., Aż 99% matek jest w stanie karmić piersią ( ciąża przygotowuje).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Pielęgnacja –  </a:t>
            </a: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codzienna kąpiel, obserwacja w pozycji na plecach, odbijanie, wiedza o „śmierci łóżeczkowej”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Emocje matki</a:t>
            </a:r>
            <a:r>
              <a:rPr lang="pl-PL" sz="1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 - </a:t>
            </a:r>
            <a:r>
              <a:rPr lang="pl-PL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30- 15  x &gt; Prolaktyna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Witaminy – </a:t>
            </a: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wit. K po porodzie i  D3 wg zlec Krajowy Konsultant Pediatrii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Otoczenie – </a:t>
            </a:r>
            <a:r>
              <a:rPr lang="pl-PL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mieszkanie hipoalergiczne , cisza, powtarzalny rytm dnia, rodzeństwo, rodzina, nikotyna, alkohol.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Reakcja na objawy alarmowe – </a:t>
            </a: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gorączka, biały </a:t>
            </a:r>
            <a:r>
              <a:rPr lang="pl-PL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reflex</a:t>
            </a: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niechęć do jedzenia, utrata masy ciała , żółtaczka </a:t>
            </a: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B6D1AB2-60F1-65A0-9127-0FAF6B6C5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0" y="2147581"/>
            <a:ext cx="2629551" cy="328009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E053C10-8B01-6D8A-8713-4900D3243B99}"/>
              </a:ext>
            </a:extLst>
          </p:cNvPr>
          <p:cNvSpPr txBox="1"/>
          <p:nvPr/>
        </p:nvSpPr>
        <p:spPr>
          <a:xfrm>
            <a:off x="1128945" y="414661"/>
            <a:ext cx="10941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6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3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453B96-EFAD-45B0-F0CF-E7F7A096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90819"/>
            <a:ext cx="10167456" cy="1048240"/>
          </a:xfrm>
        </p:spPr>
        <p:txBody>
          <a:bodyPr>
            <a:normAutofit fontScale="90000"/>
          </a:bodyPr>
          <a:lstStyle/>
          <a:p>
            <a:r>
              <a:rPr lang="pl-PL" sz="27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KARMIENIE PIERSIĄ- </a:t>
            </a:r>
            <a:r>
              <a:rPr lang="pl-PL" sz="27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jedyne prawidłowe żywienia noworodka </a:t>
            </a:r>
            <a:br>
              <a:rPr lang="pl-PL" sz="27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sz="1600" b="1" i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WHO</a:t>
            </a:r>
            <a:r>
              <a:rPr lang="pl-PL" sz="1600" b="0" i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z</a:t>
            </a:r>
            <a:r>
              <a:rPr lang="pl-PL" sz="1600" b="0" i="1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aleca </a:t>
            </a:r>
            <a:r>
              <a:rPr lang="pl-PL" sz="1600" b="1" i="1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wyłączne karmienie piersią do skończonego 6. miesiąca życia, </a:t>
            </a:r>
            <a:r>
              <a:rPr lang="pl-PL" sz="1600" i="1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 bez  wody</a:t>
            </a:r>
            <a:r>
              <a:rPr lang="pl-PL" sz="1600" b="0" i="1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glukozy, soczków, zupek, smoczka ) wyjątek stanowią leki. Kontynuowanie karmienia - a po rozszerzeniu diety-  do końca 2-go roku lub dłużej,  </a:t>
            </a:r>
            <a:br>
              <a:rPr lang="pl-PL" sz="1600" i="1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0728927-E401-5B9E-5C63-B17E6C09C6AF}"/>
              </a:ext>
            </a:extLst>
          </p:cNvPr>
          <p:cNvSpPr txBox="1"/>
          <p:nvPr/>
        </p:nvSpPr>
        <p:spPr>
          <a:xfrm>
            <a:off x="4018326" y="1179670"/>
            <a:ext cx="7583879" cy="3919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1"/>
            <a:endParaRPr lang="pl-PL" sz="1600" b="1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Pierwsza próba przystawienia dziecka do piersi tuż po porodzie (podczas kontaktu skóra do skóry) jest prawidłowa jeśli:</a:t>
            </a:r>
          </a:p>
          <a:p>
            <a:pPr lvl="1"/>
            <a:endParaRPr lang="pl-PL" sz="1600" b="1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nos i broda dziecka dotykają piersi (1 i 4),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górna warga dziecka obejmuje mniejszą część otoczki niż dolna warga, (2),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dolna warga obejmuje niemal całą otoczkę oraz jest wywinięta na zewnątrz (3),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kąt rozwarcia ust dziecka jest rozwarty niemal jedna linia (5),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policzki dziecka podczas zasysania nie zapadają się, </a:t>
            </a:r>
            <a:r>
              <a:rPr lang="pl-PL" sz="1600" u="sng" dirty="0">
                <a:latin typeface="Roboto" panose="02000000000000000000" pitchFamily="2" charset="0"/>
                <a:ea typeface="Roboto" panose="02000000000000000000" pitchFamily="2" charset="0"/>
              </a:rPr>
              <a:t>nie słychać cmokania,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słychać charakterystyczny </a:t>
            </a:r>
            <a:r>
              <a:rPr lang="pl-PL" sz="1600" u="sng" dirty="0">
                <a:latin typeface="Roboto" panose="02000000000000000000" pitchFamily="2" charset="0"/>
                <a:ea typeface="Roboto" panose="02000000000000000000" pitchFamily="2" charset="0"/>
              </a:rPr>
              <a:t>dźwięk przełykania </a:t>
            </a: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</a:rPr>
              <a:t>– zbliżony do litery „k”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10BC996-E0AD-D971-25A8-FFE512B557DC}"/>
              </a:ext>
            </a:extLst>
          </p:cNvPr>
          <p:cNvSpPr txBox="1"/>
          <p:nvPr/>
        </p:nvSpPr>
        <p:spPr>
          <a:xfrm>
            <a:off x="677333" y="4613162"/>
            <a:ext cx="10924872" cy="203132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pl-PL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 algn="ctr"/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obserwacje  matki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prawidłowego sposobu przystawiania,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Częstotliwość karmień-  powinno odbywać się </a:t>
            </a:r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8-12 razy na dobę,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Liczba mokrych i brudnych pieluch &gt; 6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Zgłaszanie się  noworodka  do piersi  - nawet co godzinę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Czas karmienia - zdrowego, urodzonego o czasie dziecka </a:t>
            </a:r>
            <a:r>
              <a:rPr lang="pl-PL" sz="1400" b="1" dirty="0">
                <a:latin typeface="Roboto" panose="02000000000000000000" pitchFamily="2" charset="0"/>
                <a:ea typeface="Roboto" panose="02000000000000000000" pitchFamily="2" charset="0"/>
              </a:rPr>
              <a:t>powinno trwać 10-40 minut </a:t>
            </a: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z jednej piersi. Po jej opróżnieniu, zawsze należy zaproponować również drugą.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Roboto" panose="02000000000000000000" pitchFamily="2" charset="0"/>
                <a:ea typeface="Roboto" panose="02000000000000000000" pitchFamily="2" charset="0"/>
              </a:rPr>
              <a:t> a także ogólnego stanu zdrowia dziecka.</a:t>
            </a:r>
          </a:p>
        </p:txBody>
      </p:sp>
      <p:pic>
        <p:nvPicPr>
          <p:cNvPr id="2052" name="Picture 4" descr="Jak prawidłowo przystawić dziecko do piersi? | Pediatria - mp.pl">
            <a:extLst>
              <a:ext uri="{FF2B5EF4-FFF2-40B4-BE49-F238E27FC236}">
                <a16:creationId xmlns:a16="http://schemas.microsoft.com/office/drawing/2014/main" id="{4698E3E5-9F88-C8A9-123E-A281FF18A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179669"/>
            <a:ext cx="3827555" cy="286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75FE484-4485-8F94-8104-F8CC166D1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46" y="2006340"/>
            <a:ext cx="2512159" cy="284113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480734A-8B71-E0D4-5C34-8E62E906D561}"/>
              </a:ext>
            </a:extLst>
          </p:cNvPr>
          <p:cNvSpPr txBox="1"/>
          <p:nvPr/>
        </p:nvSpPr>
        <p:spPr>
          <a:xfrm>
            <a:off x="677333" y="4033026"/>
            <a:ext cx="218331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Ocena skuteczności </a:t>
            </a:r>
          </a:p>
          <a:p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karmienia piersią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203511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1531</TotalTime>
  <Words>4904</Words>
  <Application>Microsoft Office PowerPoint</Application>
  <PresentationFormat>Panoramiczny</PresentationFormat>
  <Paragraphs>472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8" baseType="lpstr">
      <vt:lpstr>Arial</vt:lpstr>
      <vt:lpstr>Calibri</vt:lpstr>
      <vt:lpstr>Roboto</vt:lpstr>
      <vt:lpstr>Roboto </vt:lpstr>
      <vt:lpstr>Symbol</vt:lpstr>
      <vt:lpstr>Times New Roman</vt:lpstr>
      <vt:lpstr>Trebuchet MS</vt:lpstr>
      <vt:lpstr>Wingdings</vt:lpstr>
      <vt:lpstr>Wingdings 3</vt:lpstr>
      <vt:lpstr>Faseta</vt:lpstr>
      <vt:lpstr> W TROSCE O ZDROWIE DZIECI   dr Grażyna Rybak, specjalista pediatrii Prezes Oddziału Mazowieckiego bł. dr Ewy Noiszewskiej Katolickiego Stowarzyszenia Lekarzy Polskich wykład - 30.X.2022  16:30-18:00 "Tworzenie struktur działań pomocowych na emigracji". STUDIUM EDUKACYJNE - „POMAGAM SOBIE – POMAGAM INNYM”   </vt:lpstr>
      <vt:lpstr>Prezentacja programu PowerPoint</vt:lpstr>
      <vt:lpstr>CHCĘ MIEĆ ZDROWE DZIECKO co trzeba zrobić jeszcze przed poczęciem ? </vt:lpstr>
      <vt:lpstr>MOŻNA ZAPOBIEC WADOM CEWY NERWOWEJ </vt:lpstr>
      <vt:lpstr>Prezentacja programu PowerPoint</vt:lpstr>
      <vt:lpstr>Prezentacja programu PowerPoint</vt:lpstr>
      <vt:lpstr>SZKODLIWOŚĆ  ANTYKONCEPCJI</vt:lpstr>
      <vt:lpstr>CHCĘ MIEĆ ZDROWE DZIECKO  noworodek </vt:lpstr>
      <vt:lpstr>KARMIENIE PIERSIĄ- jedyne prawidłowe żywienia noworodka  WHO zaleca wyłączne karmienie piersią do skończonego 6. miesiąca życia, ( bez  wody, glukozy, soczków, zupek, smoczka ) wyjątek stanowią leki. Kontynuowanie karmienia - a po rozszerzeniu diety-  do końca 2-go roku lub dłużej,     </vt:lpstr>
      <vt:lpstr>Korzyści karmienia piersią</vt:lpstr>
      <vt:lpstr>Prezentacja programu PowerPoint</vt:lpstr>
      <vt:lpstr>Prezentacja programu PowerPoint</vt:lpstr>
      <vt:lpstr>NIEZWYKŁY SKŁAD MLEKA KOBIECEGO</vt:lpstr>
      <vt:lpstr>Prezentacja programu PowerPoint</vt:lpstr>
      <vt:lpstr>Prezentacja programu PowerPoint</vt:lpstr>
      <vt:lpstr>Prezentacja programu PowerPoint</vt:lpstr>
      <vt:lpstr> CHCĘ MIEĆ ZDROWE DZIECKO niemowlę  </vt:lpstr>
      <vt:lpstr>Prezentacja programu PowerPoint</vt:lpstr>
      <vt:lpstr>UNIKAĆ KONTAKTU Z TELEWZJĄ I KOMÓRKĄ !</vt:lpstr>
      <vt:lpstr> CHCĘ MIEĆ ZDROWE DZIECKO przedszkolak i wiek szkolny</vt:lpstr>
      <vt:lpstr>DZIECKO NIEPEŁNOSPRAWNE SPECJALNEJ TROSKI</vt:lpstr>
      <vt:lpstr>CHCĘ MIEĆ ZDROWE DZIECKO nastolatek  </vt:lpstr>
      <vt:lpstr>Nikotynizm czynny i bierny nastolatki, których rodzice palą, cztery razy częściej uzależniają się od nikotyny.  </vt:lpstr>
      <vt:lpstr>Toksyczny efekt nikotyny </vt:lpstr>
      <vt:lpstr>Prezentacja programu PowerPoint</vt:lpstr>
      <vt:lpstr>Wartość odżywcza czekolady </vt:lpstr>
      <vt:lpstr>  leczenia trądziku nie należy bagatelizować.!   prawidłowa dieta bogata w warzywa i kasze oraz jogurty dostarczające dobroczynnych  bakterii, czerwone mięso bogate w naturalny cynk, zielona herbata.  podaż preparatów witamin wit D3 !  B, Cynku,   Laktoferryna tabl. białka odporności, (naturalnie zawartego w siarze, ślinie, pokarmie matki,  łzach i komórkach żernych granulocytach), które „odbiera” bakteriom żelazo ograniczając jego  straty w organizmie, a działając przeciw bakteryjnie i przeciw wirusowo ogranicza trądzik.    higiena skóry (ale nie nadmierna – mycie twarzy nie częściej niż 2 razy na dobę),  laseroterapia, fototerapia, konsultacje dermatologa  miejscowe maść z antybiotykiem , retinolem , spirytusem   Unikać tego co zaostrza: chipsy, ostre przyprawy, ketchup, nadmiar czekolady, stres.    Standardowa terapia specjalistyczna  RETINOIDY- unikać ogólnej długiej antybiotykoterapii      ANTYKONCEPCJA NIE LECZY TRĄDZIKU !       </vt:lpstr>
      <vt:lpstr>Depresja u dziecka </vt:lpstr>
      <vt:lpstr>Prezentacja programu PowerPoint</vt:lpstr>
      <vt:lpstr>Dobre relacje z rodzicami </vt:lpstr>
      <vt:lpstr>Prezentacja programu PowerPoint</vt:lpstr>
      <vt:lpstr>Prezentacja programu PowerPoint</vt:lpstr>
      <vt:lpstr>Efekt niewielkiej dawki alkoholu – 30-35ml (duże piwo) wywołuje: </vt:lpstr>
      <vt:lpstr> ANTYKONCEPCJA A ZDROWIE NASTOLATKI  Środki barierowe  Środki plemnikobójcze  Wkładki wewnątrzmaciczne  RU 486-Sterylizacja  Pigułki hormonalne  Jeszcze o powikłaniach antykoncepcji tabletkowej  Ryzyko niepłodności.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W TROSCE O ZDROWIE DZIECI  Wykład on - line w ramach projektu: "Tworzenie struktur działań pomocowych na emigracji". 29 październik 2022 godz. 16.30 - 18.00.   dr Grażyna Rybak, specjalista pediatrii Prezes Oddziału Mazowieckiego bł dr Ewy Noiszewskiej Katolickiego Stowarzyszenia Lekarzy Polskich   </dc:title>
  <dc:creator>Grażyna</dc:creator>
  <cp:lastModifiedBy>Grażyna</cp:lastModifiedBy>
  <cp:revision>305</cp:revision>
  <dcterms:created xsi:type="dcterms:W3CDTF">2022-10-13T16:39:14Z</dcterms:created>
  <dcterms:modified xsi:type="dcterms:W3CDTF">2022-10-30T07:23:18Z</dcterms:modified>
</cp:coreProperties>
</file>