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8" r:id="rId1"/>
  </p:sldMasterIdLst>
  <p:notesMasterIdLst>
    <p:notesMasterId r:id="rId26"/>
  </p:notesMasterIdLst>
  <p:sldIdLst>
    <p:sldId id="256" r:id="rId2"/>
    <p:sldId id="271" r:id="rId3"/>
    <p:sldId id="269" r:id="rId4"/>
    <p:sldId id="277" r:id="rId5"/>
    <p:sldId id="266" r:id="rId6"/>
    <p:sldId id="257" r:id="rId7"/>
    <p:sldId id="279" r:id="rId8"/>
    <p:sldId id="274" r:id="rId9"/>
    <p:sldId id="268" r:id="rId10"/>
    <p:sldId id="265" r:id="rId11"/>
    <p:sldId id="278" r:id="rId12"/>
    <p:sldId id="264" r:id="rId13"/>
    <p:sldId id="272" r:id="rId14"/>
    <p:sldId id="270" r:id="rId15"/>
    <p:sldId id="258" r:id="rId16"/>
    <p:sldId id="280" r:id="rId17"/>
    <p:sldId id="263" r:id="rId18"/>
    <p:sldId id="261" r:id="rId19"/>
    <p:sldId id="282" r:id="rId20"/>
    <p:sldId id="273" r:id="rId21"/>
    <p:sldId id="262" r:id="rId22"/>
    <p:sldId id="260" r:id="rId23"/>
    <p:sldId id="281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1686" y="12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03.55987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2-02-13T21:38:04.06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4328 12402 0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1B2AE-7DAC-477C-9E95-21F74B84AF11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BF1CB-F323-4487-8BA6-60B9E4D65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9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Bł. Dr </a:t>
            </a:r>
            <a:r>
              <a:rPr lang="pl-PL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ksiąze</a:t>
            </a:r>
            <a:r>
              <a:rPr lang="pl-PL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Ladislaus</a:t>
            </a:r>
            <a:r>
              <a:rPr lang="pl-P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pl-PL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László</a:t>
            </a:r>
            <a:r>
              <a:rPr lang="pl-P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pl-PL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Batthyány-Strattmann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( 28.X.1870—22.01.1931 Wiedeń)  lekarz, członek starej magnackiej rodziny </a:t>
            </a:r>
            <a:r>
              <a:rPr lang="pl-PL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Batthyany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bł.23.03.2003 JP II 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01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 CIĄGU 23 LAT, nauczania   PROFESOR HERNÁNDEZ 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prowadził </a:t>
            </a:r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32 kursy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przekazując swoje naukowe powołanie i człowieczeństwo </a:t>
            </a:r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694 studentom medycyny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którzy przeszli przez jego ręce, co było jego głównym dziedzictwem akademickim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75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28 czerwca 1919  -sobota- 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ostatnie zajęcia w UCV. Jak to miał w zwyczaju</a:t>
            </a:r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przybył punktualnie o 15:00, 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wyjaśnił morfologię, ubarwienie, kulturę i sposób zaszczepienia prątka Hansena (trąd), a następnie odniósł się do objawów. Przed wyjazdem poinformował, że na następnych zajęciach będzie opowiadał o 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coccobacillus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Pfeiffer, 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haemofilus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pl-PL" sz="1800" b="0" i="0" baseline="300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influenzae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)</a:t>
            </a:r>
          </a:p>
          <a:p>
            <a:pPr indent="180340" algn="just">
              <a:spcBef>
                <a:spcPts val="600"/>
              </a:spcBef>
              <a:spcAft>
                <a:spcPts val="600"/>
              </a:spcAft>
            </a:pPr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 NIEDZIELĘ 29 CZERWCA 1919 R. (DZIEŃ ŚWIĘTYCH PIOTRA I PAWŁA), 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 parafii „La Pastora”, gdy Hernández przychodził przez ulicę kupić lekarstwa dla starej kobiety (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Farmacia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Amadores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), został potracony przez samochód Hudson 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Essex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model 1918, prowadzony przez Fernando 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Bustamante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(27 lat), gdy szybko wyprzedzał tramwaj. Hernández zostaje pilnie przeniesiony do szpitala Vargas, przyjęty przez studentów, ponieważ nie ma lekarza na dyżurze. Kapelan 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Tomás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García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Pompa namaścił go  i udzielił mu rozgrzeszenia Przybywa lekarz dr Luis 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Razetti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, poświadcza śmierć Hernándeza, która ​​nastąpiło to z powodu złamania podstawy czaszki, miał też ranę i siniaka na prawej skroni, obrzęk pod powiekami , krwawienia z nosa , uszu, ust i nóg. W ten sposób, zmarł w wieku 54 lat </a:t>
            </a:r>
          </a:p>
          <a:p>
            <a:endParaRPr lang="en-US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37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Co ciekawe, gdy dr Hernandez jeszcze żyje, , jego zdjęcie było już umieszczane w domach i aptekach, aby ubiegać się  o jego święte wstawiennictwo w zdrowiu rodzin 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62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dirty="0">
                <a:solidFill>
                  <a:srgbClr val="747474"/>
                </a:solidFill>
                <a:effectLst/>
                <a:latin typeface="Raleway" pitchFamily="2" charset="-18"/>
              </a:rPr>
              <a:t>wspaniale grał na skrzypcach i pianinie. Lubił tańczyć i  robił to bardzo dobrze. Uczył się fachu krawieckiego i szył własne garnitury. Lubił się dobrze ubierać, bo trzeźwość i elegancja nie są sprzeczne. Niezwykle punktualny i wymagający, lojalny, pracowity, trzeźwy, uporządkowany, życzliwy, hojny, pogodny, prawy, z solidną jednością życia.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63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Wraz ze śmiercią Hernándeza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Cisnerosa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Wenezuela straciła lekarza, nauczyciela, mikrobiologa, parazytologa, badacza, naukowca, artystę, filozofa, poliglotę, niezwykłego człowieka.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78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1" dirty="0">
                <a:solidFill>
                  <a:srgbClr val="747474"/>
                </a:solidFill>
                <a:effectLst/>
                <a:latin typeface="Raleway" pitchFamily="2" charset="-18"/>
              </a:rPr>
              <a:t>«</a:t>
            </a:r>
            <a:r>
              <a:rPr lang="pl-PL" b="1" i="0" dirty="0">
                <a:solidFill>
                  <a:srgbClr val="747474"/>
                </a:solidFill>
                <a:effectLst/>
                <a:latin typeface="Raleway" pitchFamily="2" charset="-18"/>
              </a:rPr>
              <a:t> </a:t>
            </a:r>
            <a:r>
              <a:rPr lang="pl-PL" b="0" i="0" dirty="0">
                <a:solidFill>
                  <a:srgbClr val="747474"/>
                </a:solidFill>
                <a:effectLst/>
                <a:latin typeface="Raleway" pitchFamily="2" charset="-18"/>
              </a:rPr>
              <a:t>Pewnego dnia opowiedzieli mu o </a:t>
            </a:r>
            <a:r>
              <a:rPr lang="pl-PL" b="1" i="0" dirty="0">
                <a:solidFill>
                  <a:srgbClr val="747474"/>
                </a:solidFill>
                <a:effectLst/>
                <a:latin typeface="Raleway" pitchFamily="2" charset="-18"/>
              </a:rPr>
              <a:t>bardzo chorym chłopcu , </a:t>
            </a:r>
            <a:r>
              <a:rPr lang="pl-PL" b="0" i="0" dirty="0">
                <a:solidFill>
                  <a:srgbClr val="747474"/>
                </a:solidFill>
                <a:effectLst/>
                <a:latin typeface="Raleway" pitchFamily="2" charset="-18"/>
              </a:rPr>
              <a:t>poszedł do skromnego domku, w którym mieszkał. Po dokładnym sprawdzeniu wyszedł z domu i po chwili wrócił </a:t>
            </a:r>
            <a:r>
              <a:rPr lang="pl-PL" b="1" i="0" dirty="0">
                <a:solidFill>
                  <a:srgbClr val="747474"/>
                </a:solidFill>
                <a:effectLst/>
                <a:latin typeface="Raleway" pitchFamily="2" charset="-18"/>
              </a:rPr>
              <a:t>obładowany jedzeniem, bibelotami i zabawką. Rozmawiał z chłopcem, bawił się z nim, oboje się śmiali, a gdy zobaczył, że jego pacjent praktycznie "zmartwychwstał" dzięki jego "oryginalnemu" lekarstwu, uspokoił matkę mówiąc: "Twój syn ma "smutek z nieszczęścia". ”. Dzięki tym „lekom”, które mu zostawiłam, wyzdrowiał”.  Wszechstronny lekarz!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1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747474"/>
                </a:solidFill>
                <a:effectLst/>
                <a:latin typeface="Raleway" pitchFamily="2" charset="-18"/>
              </a:rPr>
              <a:t>José Gregorio Hernández Cisneros, </a:t>
            </a:r>
            <a:r>
              <a:rPr lang="pl-PL" b="1" i="0" dirty="0">
                <a:solidFill>
                  <a:srgbClr val="747474"/>
                </a:solidFill>
                <a:effectLst/>
                <a:latin typeface="Raleway" pitchFamily="2" charset="-18"/>
              </a:rPr>
              <a:t>ESEJ O FILOZOFII, 1912  </a:t>
            </a:r>
            <a:r>
              <a:rPr lang="pl-PL" b="0" i="0" dirty="0">
                <a:solidFill>
                  <a:srgbClr val="747474"/>
                </a:solidFill>
                <a:effectLst/>
                <a:latin typeface="Raleway" pitchFamily="2" charset="-18"/>
              </a:rPr>
              <a:t>w prologu autor pisze</a:t>
            </a:r>
            <a:r>
              <a:rPr lang="pl-PL" b="1" i="0" dirty="0">
                <a:solidFill>
                  <a:srgbClr val="747474"/>
                </a:solidFill>
                <a:effectLst/>
                <a:latin typeface="Raleway" pitchFamily="2" charset="-18"/>
              </a:rPr>
              <a:t>: „Obdarzony jak inni z mojego narodu, z tą samą miłością, publikuję dziś moją filozofię, moją, którą żyłem; Myśląc, że ponieważ jestem we wszystkim taki Wenezuelczyk, może się ona przydać moim rodakom, tak jak była dla mnie, będąc przewodnikiem mojej inteligencji”. 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63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Watykan (papież Franciszek) decyduje </a:t>
            </a:r>
            <a:r>
              <a:rPr lang="pl-PL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19 czerwca 2020 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r., aby potwierdzić, że dr Hernández Cisneros jest jednym z nowych błogosławionych Kościoła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75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Ze względu na liczbę udzielonych cudów, Kościół wenezuelski jest zmotywowany do </a:t>
            </a:r>
            <a:r>
              <a:rPr lang="pl-PL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rozpoczęcia w 1949 r. procesu jego beatyfikacji i kanonizacji,</a:t>
            </a:r>
            <a:endParaRPr lang="en-US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11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212121"/>
                </a:solidFill>
                <a:effectLst/>
                <a:latin typeface="BlinkMacSystemFont"/>
              </a:rPr>
              <a:t>Był jej profesorem założycielem, a tym samym inicjatorem ery pasterowskiej i eksperymentalnej w naszej medycynie. Podkreśla się jego wysoką jakość pedagogiczną, a także doskonałą kondycję poszukiwacza i praktyki lekarskiej.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1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RODZEŃSTWO-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1866, V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-María Isolina del Carmen, </a:t>
            </a:r>
            <a:r>
              <a:rPr lang="pl-PL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1867. IX 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María </a:t>
            </a:r>
            <a:r>
              <a:rPr lang="pl-PL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Sofía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pl-PL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1869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pl-PL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VIII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César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Benigno, </a:t>
            </a:r>
            <a:r>
              <a:rPr lang="pl-PL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1870 IX- 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José </a:t>
            </a:r>
            <a:r>
              <a:rPr lang="pl-PL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Benjamín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Benigno. </a:t>
            </a:r>
            <a:r>
              <a:rPr lang="pl-PL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1872 VIII 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- Josefa Antonia</a:t>
            </a:r>
          </a:p>
          <a:p>
            <a:r>
              <a:rPr lang="pl-PL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HERNÁNDEZ JAKO DOROSŁY 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był chudy, miał 1,60 m wzrostu i 50 kg wagi; jasnobrązowa biała skóra; prezentował żywe, jasne i przenikliwe spojrzenie; ciemne oczy, patrzące prosto przed siebie, budzące zaufanie; cienkie usta, wysokie czoło, szpiczasty nos, lekko owalna twarz, dobrze ukształtowana głowa; miękkie dłonie, z przyjaznym i udanym uśmiechem , Lubił tańczyć i ubierać się na czarno i schludnie, ale po powrocie z „La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Cartuja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” o dziwo przebrał się na modniejsze kolory i dwukolorowe buty. Aby ukryć siwe włosy, pomalował włosy i wąsy 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0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Postać dr Hernándeza była tak ważna, że ​​kiedy zainstalowano </a:t>
            </a:r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PIERWSZY SYSTEM TELEFONICZNY W CARACAS, PIERWSZA LINIA BYŁA DLA NIEGO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aby mógł uczestniczyć w nagłych wypadkach, w taki sposób, </a:t>
            </a:r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że przypisano mu numer „1”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. W związku z tym byłby pierwszym Wenezuelczykiem, który rozmawiał przez telefon i </a:t>
            </a:r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był pierwszym pracownikiem służby zdrowia, w Wenezueli, który obsługiwałby pacjentów telefonicznie.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1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l-PL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Sanktuarium, położone 16 km od </a:t>
            </a:r>
            <a:r>
              <a:rPr lang="pl-PL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Valery</a:t>
            </a:r>
            <a:r>
              <a:rPr lang="pl-PL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zostało zbudowane w miejscu jego domu</a:t>
            </a:r>
            <a:r>
              <a:rPr lang="pl-PL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 Składa się z oratorium, w którym stoi pełnowymiarowy posąg.</a:t>
            </a:r>
          </a:p>
          <a:p>
            <a:pPr algn="just"/>
            <a:r>
              <a:rPr lang="pl-PL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 tym miejscu znajdują się liczne tablice, będące świadectwem cudów udzielonych za jego wstawiennictwem. Czujesz tam nieopisany duchowy spokój.</a:t>
            </a:r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1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jako </a:t>
            </a:r>
            <a:r>
              <a:rPr lang="pl-PL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WIEJSKI LEKARZ 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(jechał między Isnotú i Betijoque ), gdzie wspomniał o swoim zaniepokojeniu licznymi przypadkami gruźlicy i ostrej czerwonki 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 Betijoque 18 września 1888 r. pisał do swojego przyjaciela Santosa </a:t>
            </a:r>
            <a:r>
              <a:rPr lang="pl-PL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Dominiciego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w Caracas: </a:t>
            </a:r>
            <a:r>
              <a:rPr lang="pl-PL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„...Moi pacjenci polepszyli się, chociaż tak trudno tu wyleczyć ludzi, bo trzeba walczyć ze zmartwieniami.. że są zabobonni: wierzą... w lekarstwa, które robi się wypowiadając tajemnicze słowa: krótko mówiąc;... Klinika jest bardzo uboga: wszyscy cierpią na czerwonkę i astmę, pozostawiając jednego lub drugiego chorego na gruźlicę lub reumatyzm. .. Apteka jest okropna.</a:t>
            </a:r>
            <a:endParaRPr lang="pl-PL" b="1" dirty="0"/>
          </a:p>
          <a:p>
            <a:r>
              <a:rPr lang="pl-PL" dirty="0"/>
              <a:t>STYPENDIUM - 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rekomendacjom jego nauczyciela Calixto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Gonzáleza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który był ówczesnym lekarzem generalnym prezydenta, dr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Rojasa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Paúla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00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 swojej praktyce zawodowej w Caracas zawsze chodził do chorych, sztywnym krokiem, ze wzrokiem wbitym w ziemię i zawsze modląc się.</a:t>
            </a:r>
          </a:p>
          <a:p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Po powrocie do Wenezueli </a:t>
            </a:r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6 listopada 1891 założył Katedrę Bakteriologii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 pierwszą w Ameryce Łacińskiej, dlatego w Wenezueli 6 listopada obchodzony jest co roku jako dzień mikrobiologa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dr Hernández był tym, który </a:t>
            </a:r>
            <a:r>
              <a:rPr lang="pl-PL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przywiózł pierwsze cztery mikroskopy marki Zeiss (1891) z obiektywami apochromatycznymi  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soczewki apochromatyczne mają lepszą korekcję aberracji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chromatycznej i sferycznej,</a:t>
            </a:r>
          </a:p>
          <a:p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Przed 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Hernándezem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w Wenezueli używano tylko ciśnieniomierza 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Pachóna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(mierzył on tylko skurczowe ciśnienie krwi), ale po powrocie z Francji po raz pierwszy wprowadził na rynek </a:t>
            </a:r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CIŚNIENIOMIERZ ANEROIDOWY VASQUEZA-LAUBRY'EGO 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( Henri 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Vasquez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i Charles </a:t>
            </a:r>
            <a:r>
              <a:rPr lang="pl-PL" sz="1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Laubry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) , który umożliwiał pomiary zarówno ciśnienie skurczowego i rozkurczowego, Hernández jako pierwszy uczył obsługi tych nowoczesnych ciśnieniomierzy w Wenezueli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4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Hernández </a:t>
            </a:r>
            <a:r>
              <a:rPr lang="pl-PL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przywiózł z Francji pierwsze cztery mikrotomy, urządzenia, które precyzyjnie tną próbki biologiczne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co pozwalało na montowanie ich na szkiełkach i obserwowanie pod mikroskopem, ponieważ jeśli były bardzo grube, światło nie mogło przejść przez szkiełka i nie mogło. być widocznym. Nic</a:t>
            </a:r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75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Od matki i ciotki Marii de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Jesus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pielęgnował </a:t>
            </a:r>
            <a:r>
              <a:rPr lang="pl-PL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NABOŻEŃSTWO DO MATKI BOŻEJ MIŁOSIERDZIA, ŚW. JÓZEFA I MATKI BOŻEJ RÓŻAŃCOWEJ 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. 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Hernández w Caracas </a:t>
            </a:r>
            <a:r>
              <a:rPr lang="pl-PL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UCZĘSZCZAŁ NA MSZĘ ŚW. PO WSTANIU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do południa  odwiedzał wszystkich swoich chorych. </a:t>
            </a:r>
            <a:r>
              <a:rPr lang="pl-PL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 NOCY SPAŁ NA PODŁODZE W RAMACH POKUTY</a:t>
            </a:r>
            <a:r>
              <a:rPr lang="pl-PL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powiedział, że  noc była czasem, kiedy musiał poświęcić się Bogu.</a:t>
            </a:r>
          </a:p>
          <a:p>
            <a:r>
              <a:rPr lang="pl-PL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POBOŻNOŚĆ KATOLICKA BYŁA TRADYCJĄ W RODZINIE HERNÁNDEZA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-ciotka Marii de </a:t>
            </a:r>
            <a:r>
              <a:rPr lang="pl-PL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Jesús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która złożyła śluby Klaryski w Meridzie. Był spokrewniony z bratem Miguelem, z Chrześcijańskich Szkół Ekwadoru, biologiem, podobnie jak on, poliglotą, humanistą, autorem tekstów szkolnych o pseudonimie GM. Bruno. 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jako franciszkanin świecki. ukształtował </a:t>
            </a:r>
            <a:r>
              <a:rPr lang="pl-PL" sz="1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MIŁOŚĆ DO NAJBARDZIEJ POTRZEBUJĄCYCH, TAK JAK UCZYNIŁBY TO ŚW. FRANCISZEK Z ASYŻU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w ubogich rozpoznaje cierpiącego Chrystusa, e, którego widział na twarzach 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14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747474"/>
                </a:solidFill>
                <a:effectLst/>
                <a:latin typeface="Raleway" pitchFamily="2" charset="-18"/>
              </a:rPr>
              <a:t>Kiedyś prezydent gen. Juan </a:t>
            </a:r>
            <a:r>
              <a:rPr lang="pl-PL" b="0" i="0" dirty="0" err="1">
                <a:solidFill>
                  <a:srgbClr val="747474"/>
                </a:solidFill>
                <a:effectLst/>
                <a:latin typeface="Raleway" pitchFamily="2" charset="-18"/>
              </a:rPr>
              <a:t>Vicente</a:t>
            </a:r>
            <a:r>
              <a:rPr lang="pl-PL" b="0" i="0" dirty="0">
                <a:solidFill>
                  <a:srgbClr val="747474"/>
                </a:solidFill>
                <a:effectLst/>
                <a:latin typeface="Raleway" pitchFamily="2" charset="-18"/>
              </a:rPr>
              <a:t> </a:t>
            </a:r>
            <a:r>
              <a:rPr lang="pl-PL" b="0" i="0" dirty="0" err="1">
                <a:solidFill>
                  <a:srgbClr val="747474"/>
                </a:solidFill>
                <a:effectLst/>
                <a:latin typeface="Raleway" pitchFamily="2" charset="-18"/>
              </a:rPr>
              <a:t>Gómez</a:t>
            </a:r>
            <a:r>
              <a:rPr lang="pl-PL" b="0" i="0" dirty="0">
                <a:solidFill>
                  <a:srgbClr val="747474"/>
                </a:solidFill>
                <a:effectLst/>
                <a:latin typeface="Raleway" pitchFamily="2" charset="-18"/>
              </a:rPr>
              <a:t>, który bardzo go szanował, poradził mu, by nie angażował się w politykę, bo „ </a:t>
            </a:r>
            <a:r>
              <a:rPr lang="pl-PL" b="0" i="1" dirty="0">
                <a:solidFill>
                  <a:srgbClr val="747474"/>
                </a:solidFill>
                <a:effectLst/>
                <a:latin typeface="Raleway" pitchFamily="2" charset="-18"/>
              </a:rPr>
              <a:t>to bardzo skomplikowane”. </a:t>
            </a:r>
            <a:r>
              <a:rPr lang="pl-PL" b="1" i="0" dirty="0">
                <a:solidFill>
                  <a:srgbClr val="747474"/>
                </a:solidFill>
                <a:effectLst/>
                <a:latin typeface="Raleway" pitchFamily="2" charset="-18"/>
              </a:rPr>
              <a:t>Dr Hernandez  odpowiedział dobitnie– </a:t>
            </a:r>
            <a:r>
              <a:rPr lang="pl-PL" b="1" i="1" dirty="0">
                <a:solidFill>
                  <a:srgbClr val="747474"/>
                </a:solidFill>
                <a:effectLst/>
                <a:latin typeface="Raleway" pitchFamily="2" charset="-18"/>
              </a:rPr>
              <a:t>«Widzi pan, mój generale, nie wydaje mi się to takie skomplikowane. Moją polityką jest służenie Bogu przez naukę, ponieważ nauka bez Boga jest nauką bez znaczenia”.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BF1CB-F323-4487-8BA6-60B9E4D65D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5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9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90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83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89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1878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0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35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8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92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6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8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5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1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1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0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46.png"/><Relationship Id="rId4" Type="http://schemas.openxmlformats.org/officeDocument/2006/relationships/customXml" Target="../ink/ink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hyperlink" Target="http://www.srodowiskomedyczne.pl/" TargetMode="External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hyperlink" Target="http://josegregoriohernandezcisneros.blogspot.com/2014/04/isnotu-municipio-rafael-rangel-estado.html" TargetMode="External"/><Relationship Id="rId4" Type="http://schemas.openxmlformats.org/officeDocument/2006/relationships/hyperlink" Target="https://www.miamiarch.org/CatholicDiocese.php?op=Blog_154203431129878_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4BC49E-CAB7-400E-8226-4B9EEA35B7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803" y="759013"/>
            <a:ext cx="7297445" cy="5490867"/>
          </a:xfrm>
          <a:solidFill>
            <a:schemeClr val="accent1"/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br>
              <a:rPr lang="pl-PL" sz="2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BŁOGOSŁAWIONY MIŁOSIERNY</a:t>
            </a:r>
            <a:br>
              <a:rPr lang="pl-PL" sz="2100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pl-PL" sz="2100" b="1" dirty="0">
                <a:solidFill>
                  <a:srgbClr val="C00000"/>
                </a:solidFill>
                <a:latin typeface="Arial" panose="020B0604020202020204" pitchFamily="34" charset="0"/>
              </a:rPr>
              <a:t>Bł. dr José Gregorio Hernández</a:t>
            </a:r>
            <a:r>
              <a:rPr lang="pl-PL" sz="2100" dirty="0">
                <a:solidFill>
                  <a:srgbClr val="C00000"/>
                </a:solidFill>
                <a:latin typeface="Arial" panose="020B0604020202020204" pitchFamily="34" charset="0"/>
              </a:rPr>
              <a:t> </a:t>
            </a:r>
            <a:br>
              <a:rPr lang="pl-PL" sz="2100" dirty="0">
                <a:solidFill>
                  <a:srgbClr val="C00000"/>
                </a:solidFill>
                <a:latin typeface="Arial" panose="020B0604020202020204" pitchFamily="34" charset="0"/>
              </a:rPr>
            </a:br>
            <a:br>
              <a:rPr lang="pl-PL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</a:rPr>
              <a:t>(1864 - 1919) </a:t>
            </a:r>
            <a:b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</a:rPr>
            </a:br>
            <a:b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</a:rPr>
            </a:br>
            <a:b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</a:rPr>
            </a:br>
            <a:b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</a:rPr>
            </a:br>
            <a:b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</a:rPr>
            </a:br>
            <a:endParaRPr lang="en-US" sz="1350" b="1" dirty="0">
              <a:solidFill>
                <a:srgbClr val="006600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7AE5A58-F395-49CF-A708-E13C89622B26}"/>
              </a:ext>
            </a:extLst>
          </p:cNvPr>
          <p:cNvSpPr txBox="1"/>
          <p:nvPr/>
        </p:nvSpPr>
        <p:spPr>
          <a:xfrm>
            <a:off x="2254928" y="5282214"/>
            <a:ext cx="4181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</a:rPr>
              <a:t>„</a:t>
            </a:r>
            <a:r>
              <a:rPr lang="pl-PL" sz="2100" b="1" dirty="0">
                <a:solidFill>
                  <a:srgbClr val="C00000"/>
                </a:solidFill>
                <a:latin typeface="Arial" panose="020B0604020202020204" pitchFamily="34" charset="0"/>
              </a:rPr>
              <a:t>LEKARZ UBOGICH” 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Służył Bogu, lecząc chorych - Dobre Nowiny - Solidaryzm">
            <a:extLst>
              <a:ext uri="{FF2B5EF4-FFF2-40B4-BE49-F238E27FC236}">
                <a16:creationId xmlns:a16="http://schemas.microsoft.com/office/drawing/2014/main" id="{83AF9081-55E7-40F2-A100-3B6D6804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48" y="2187433"/>
            <a:ext cx="5240945" cy="294474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łożenie Wenezueli">
            <a:extLst>
              <a:ext uri="{FF2B5EF4-FFF2-40B4-BE49-F238E27FC236}">
                <a16:creationId xmlns:a16="http://schemas.microsoft.com/office/drawing/2014/main" id="{BBBC3FC3-DEC5-4E64-A9F8-A05E8C96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00" y="2321482"/>
            <a:ext cx="2676646" cy="267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245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015622-E447-4508-9D32-ABC863863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24"/>
            <a:ext cx="9144000" cy="1150028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br>
              <a:rPr lang="pl-PL" sz="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Służba pacjentom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E182E49-97D1-4EC0-86D1-46FFA80DE2B7}"/>
              </a:ext>
            </a:extLst>
          </p:cNvPr>
          <p:cNvSpPr txBox="1"/>
          <p:nvPr/>
        </p:nvSpPr>
        <p:spPr>
          <a:xfrm>
            <a:off x="5741780" y="1568768"/>
            <a:ext cx="3408976" cy="466281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3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„Kiedy ludzie szli na wizytę lekarską, rozkładał kapelusz i zapraszał każdego, kto mógł zapłacić, aby złożył tam pieniądze. A tych, którzy nie mieli pieniędzy, zapraszał do brania pieniędzy z kapelusza” </a:t>
            </a: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leczył za darmo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biednych </a:t>
            </a:r>
            <a:endParaRPr lang="pl-PL" sz="135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fundował lekarstwa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własnych pieniędzy </a:t>
            </a:r>
            <a:endParaRPr lang="pl-PL" sz="135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Był </a:t>
            </a: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powściągliwy, dyskretny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służba podczas epidemii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grypy hiszpanki, szalejącej w Wenezueli w latach 1918-1920</a:t>
            </a:r>
          </a:p>
          <a:p>
            <a:endParaRPr lang="pl-PL" sz="135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35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13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Większość z tych ludzi nie ma środków”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 ciotki Marii Luizy) , dlaczego trzyma sakiewkę z pieniędzmi w torbie </a:t>
            </a:r>
            <a:r>
              <a:rPr lang="pl-PL" sz="13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„Nie zamierzam odmawiać im konsultacji i nie mam zamiaru zmuszać ich do bólu związanego z powiedzeniem mi, że nie mają pieniędzy”…„Bóg pomoże”.</a:t>
            </a:r>
            <a:endParaRPr lang="en-US" sz="135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278E066-19F3-4952-95A4-6084AC9E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29" y="1819803"/>
            <a:ext cx="2600151" cy="357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B3D1EE2-B2EE-47D2-A55E-646D0C64A917}"/>
              </a:ext>
            </a:extLst>
          </p:cNvPr>
          <p:cNvSpPr txBox="1"/>
          <p:nvPr/>
        </p:nvSpPr>
        <p:spPr>
          <a:xfrm>
            <a:off x="0" y="1600200"/>
            <a:ext cx="3141629" cy="466281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5:00 pobudka, kąpiel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Anioł Pański,</a:t>
            </a:r>
          </a:p>
          <a:p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Msza św.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 Kościele Divina Pastora. </a:t>
            </a: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Praca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(w tygodniu) na Uniwersytecie</a:t>
            </a:r>
          </a:p>
          <a:p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Odwiedziny chorych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 parafii (Niedziela)</a:t>
            </a:r>
          </a:p>
          <a:p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Śniadanie: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chleb, masło, ser i woda  w  domu (ul.San Andrés ha Desbarrancado nr 3 ) gotuje rodzona siostra Isolina </a:t>
            </a: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8-11:45  pieszo odwiedza pacjentów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druga kąpiel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 domu </a:t>
            </a:r>
            <a:endParaRPr lang="pl-PL" sz="1350" b="1" dirty="0">
              <a:solidFill>
                <a:srgbClr val="0066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12:00 Anioł Pański</a:t>
            </a: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Obiad,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zupa roślin strączkowych, ryż, mięso, napój z zakwasu. </a:t>
            </a:r>
          </a:p>
          <a:p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Odpoczynek w bujanym fotelu. </a:t>
            </a: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14:30…</a:t>
            </a:r>
          </a:p>
          <a:p>
            <a:endParaRPr lang="en-US" sz="135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543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D3DA41A-615D-4F0A-B3FF-F06893874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11518" cy="476731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B34A099-9335-4281-913B-D857FD8B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518" y="248575"/>
            <a:ext cx="2432482" cy="710213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Praca dydaktyczna 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r Jose Gregorio Hernandez">
            <a:extLst>
              <a:ext uri="{FF2B5EF4-FFF2-40B4-BE49-F238E27FC236}">
                <a16:creationId xmlns:a16="http://schemas.microsoft.com/office/drawing/2014/main" id="{D0738C17-62CC-4AD7-ABBF-6B0857DAE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17" y="1331650"/>
            <a:ext cx="2236484" cy="224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6534EB0-0133-465D-996F-24B8F1F2E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577" y="4429958"/>
            <a:ext cx="4518479" cy="241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83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101F1DD-FC7D-4F4E-AFF2-66B4FDF0ED17}"/>
              </a:ext>
            </a:extLst>
          </p:cNvPr>
          <p:cNvSpPr txBox="1"/>
          <p:nvPr/>
        </p:nvSpPr>
        <p:spPr>
          <a:xfrm>
            <a:off x="5993607" y="1189064"/>
            <a:ext cx="3045481" cy="507831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29.VI.1919 r. potrącony przez</a:t>
            </a:r>
            <a:r>
              <a:rPr lang="pl-PL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taksówkę, gdy  wracał przez ulicę  z apteki po zakupieniu leków dla starszej pacjentki.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Umiera namaszczony  w szpitalu </a:t>
            </a:r>
            <a:r>
              <a:rPr lang="pl-PL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którym pracował w Caracas.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Pogrzeb - </a:t>
            </a:r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poniedziałek 30</a:t>
            </a:r>
            <a:r>
              <a:rPr lang="pl-PL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.06.</a:t>
            </a:r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1919</a:t>
            </a:r>
            <a:endParaRPr lang="pl-PL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godz. Paraliż miasta </a:t>
            </a:r>
            <a:r>
              <a:rPr lang="pl-PL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spontanicznie zamknięte sklepy, urzędy, teatry i instytucje publiczne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tłum ponad 30 000 osób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przeniesienie ciała z domu (brata)do Audytorium Centralnego Uniwersytetu Wenezueli (UCV) za specjalnym pozwoleniem, ponieważ uczelnia była zamknięta.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zabrany do Katedry niesiony przez  wdzięcznych pacjentów i ich bliskich, zwykłych ludzi-  </a:t>
            </a:r>
            <a:r>
              <a:rPr lang="pl-PL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 Hernández jest nasz! Nazywali go „lekarz ubogich”</a:t>
            </a:r>
            <a:endParaRPr lang="en-US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C330EBC1-A4AF-4C93-8ED9-2C198A6E9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3" y="9635"/>
            <a:ext cx="9082506" cy="82081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Nagły koniec życia</a:t>
            </a:r>
            <a:br>
              <a:rPr lang="pl-P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/>
              <a:t> </a:t>
            </a:r>
            <a:endParaRPr lang="en-US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EC1FB3A-DD94-4B59-AB56-2BE351B5D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56" y="1272206"/>
            <a:ext cx="2274936" cy="14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45A23D39-B6B4-4165-BE60-D83F4D3D0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80" y="2920754"/>
            <a:ext cx="2274937" cy="377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6DD851A3-11AB-458B-9BB7-CC08E646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" y="4566800"/>
            <a:ext cx="3454064" cy="21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Śmierć Jose Gregorio Hernandez">
            <a:extLst>
              <a:ext uri="{FF2B5EF4-FFF2-40B4-BE49-F238E27FC236}">
                <a16:creationId xmlns:a16="http://schemas.microsoft.com/office/drawing/2014/main" id="{9B4FFD42-1C03-4FE5-BC09-3B103DA7D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2" y="1189064"/>
            <a:ext cx="3421444" cy="309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77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4CF3A7-E741-4C5C-B1B8-3643DA7E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9906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pl-PL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3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Czy dr Jose Hernandez był MIŁOSIERNY?</a:t>
            </a:r>
            <a:br>
              <a:rPr lang="en-US" sz="31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3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846DF3B-118C-44A8-ADEE-DE4ACD54FE7C}"/>
              </a:ext>
            </a:extLst>
          </p:cNvPr>
          <p:cNvSpPr txBox="1"/>
          <p:nvPr/>
        </p:nvSpPr>
        <p:spPr>
          <a:xfrm>
            <a:off x="2568230" y="990600"/>
            <a:ext cx="6362706" cy="553125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MIŁO 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[pol.] -  zdolność do zmiłowania się</a:t>
            </a: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OSIERDZIE- 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zapewnia sercu ochronę w razie urazu, napływu krwi misericordia [łac.]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MISERICORDIA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[łac.] Święty Augustyn: </a:t>
            </a:r>
            <a:r>
              <a:rPr lang="pl-PL" sz="1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„miłosierdzie od tego wywodzi swą nazwę, że czyni smutnym serce </a:t>
            </a:r>
            <a:r>
              <a:rPr lang="pl-PL" sz="1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(miserum cor) </a:t>
            </a:r>
            <a:r>
              <a:rPr lang="pl-PL" sz="1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tego, który współczuje nieszczęściu drugiego”</a:t>
            </a:r>
          </a:p>
          <a:p>
            <a:pPr lvl="0" algn="l">
              <a:lnSpc>
                <a:spcPct val="107000"/>
              </a:lnSpc>
            </a:pP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RACHAMIM 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[hebr.] miłosierdzie ma swój źródłosłów w czasowniku - </a:t>
            </a:r>
            <a:r>
              <a:rPr lang="pl-PL" sz="1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racham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 poruszenie spowodowane miłością. Od  niego pochodzi rzeczownik </a:t>
            </a:r>
            <a:r>
              <a:rPr lang="pl-PL" sz="1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rechem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oznaczający łono matki, co wiązano z macierzyństwem. rzeczownik </a:t>
            </a:r>
            <a:r>
              <a:rPr lang="pl-PL" sz="1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rachamim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 ST występował tylko w liczbie mnogiej, wyrażając … </a:t>
            </a:r>
            <a:r>
              <a:rPr lang="pl-PL" sz="1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wnętrzności, wnętrze człowieka -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uczucia, które poruszają całe wnętrze człowieka, delikatność i głębia miłości matki </a:t>
            </a:r>
          </a:p>
          <a:p>
            <a:pPr lvl="0" algn="l">
              <a:lnSpc>
                <a:spcPct val="107000"/>
              </a:lnSpc>
            </a:pPr>
            <a:endParaRPr lang="pl-PL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l">
              <a:lnSpc>
                <a:spcPct val="107000"/>
              </a:lnSpc>
            </a:pP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ŚW. FAUSTYNA 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[303 Dz.] </a:t>
            </a:r>
            <a:r>
              <a:rPr lang="pl-PL" sz="1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miłosierdzie jest największym przymiotem Boga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Wszystkie dzieła rąk Moich są ukoronowane miłosierdziem.[743] Podaję ci trzy sposoby czynienia miłosierdzia bliźnim: pierwszy - </a:t>
            </a: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czyn, 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drugi - </a:t>
            </a: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słowo,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trzeci </a:t>
            </a: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modlitwa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w tych trzech stopniach zawiera się pełnia miłosierdzia i jest niezbitym dowodem miłości ku Mnie. W ten sposób dusza wysławia i oddaje cześć miłosierdziu Mojemu.</a:t>
            </a:r>
          </a:p>
          <a:p>
            <a:pPr lvl="0" algn="l">
              <a:lnSpc>
                <a:spcPct val="107000"/>
              </a:lnSpc>
            </a:pPr>
            <a:endParaRPr lang="pl-PL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 PAWEŁ II </a:t>
            </a: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(w Encyklice Dives in misericordia): </a:t>
            </a:r>
            <a:r>
              <a:rPr lang="pl-PL" sz="1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"w swoim właściwym i pełnym kształcie objawia się jako dowartościowanie, jako podnoszenie w górę, jako wydobywanie dobra spod wszelkich nawarstwień zła, które jest w świecie i w człowieku".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E60FD05-B5CD-4818-9AD6-D834357A2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5" y="1118586"/>
            <a:ext cx="2238898" cy="2476263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Picture 2" descr="Dr Jose Gregorio Hernandez">
            <a:extLst>
              <a:ext uri="{FF2B5EF4-FFF2-40B4-BE49-F238E27FC236}">
                <a16:creationId xmlns:a16="http://schemas.microsoft.com/office/drawing/2014/main" id="{C9542378-37D4-4EBA-9E5E-70D0AA4E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30" y="3722835"/>
            <a:ext cx="1803815" cy="27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29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5C9C51-4C24-498B-8AB2-1129FD94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0458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pl-PL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 lekarza ubogich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D196012-7B97-4FE0-B86C-3F0AF21B5A4E}"/>
              </a:ext>
            </a:extLst>
          </p:cNvPr>
          <p:cNvSpPr txBox="1"/>
          <p:nvPr/>
        </p:nvSpPr>
        <p:spPr>
          <a:xfrm>
            <a:off x="5071018" y="2741669"/>
            <a:ext cx="3953926" cy="403956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rozpoczął się natychmiast po tragicznej śmierci,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liczne uzdrowienia (&gt;2000)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Wenezuelczycy uznawali go za świętego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sz="13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nawiedzali licznie cmentarz, tak że świece zniszczyły grób (</a:t>
            </a:r>
            <a:r>
              <a:rPr lang="pl-PL" sz="13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23.X.1975 r. ekshumacja i przeniesienia szczątków "lekarza ubogich" ze stołecznego Generalnego Cmentarza Południowego do kościoła Matki Bożej Gromnicznej. 26.X.2020 II ekshumacja </a:t>
            </a:r>
            <a:endParaRPr lang="pl-PL" sz="135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sz="13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Obrazy, pomniki i figurki w całym  kraju.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Ludzie noszą medaliki z jego podobizną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Kiedy Wenezuelczyk zachoruje, typowo prosi     José Gregorio Hernándeza o wstawiennictwo.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sz="13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Małym dzieciom opowiada się jak ten dobry i hojny lekarz okazał troskę ubogim  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Estampilla José Gregorio Hernández Venezuela | Cuotas sin interés">
            <a:extLst>
              <a:ext uri="{FF2B5EF4-FFF2-40B4-BE49-F238E27FC236}">
                <a16:creationId xmlns:a16="http://schemas.microsoft.com/office/drawing/2014/main" id="{2A2A49A6-A968-4CE2-83FD-182A8855A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74" y="2248648"/>
            <a:ext cx="1765546" cy="146641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B82A499-9E62-480B-9A67-8918C8940CD0}"/>
              </a:ext>
            </a:extLst>
          </p:cNvPr>
          <p:cNvSpPr txBox="1"/>
          <p:nvPr/>
        </p:nvSpPr>
        <p:spPr>
          <a:xfrm>
            <a:off x="0" y="28464"/>
            <a:ext cx="2341172" cy="17774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partia drewna stanie się częścią dziedzictwa sanktuarium i będzie wystawiona dla zwiedzających jako relikwie związane z nowym błogosławionym.” </a:t>
            </a: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ojciec Alvarez</a:t>
            </a:r>
          </a:p>
          <a:p>
            <a:endParaRPr lang="en-US" sz="135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6" name="Picture 4" descr="Wielbiciele dr José Gregorio Hernándeza przy ścianie z tablicami dziękującymi mu w Isnotu w Wenezueli, gdzie Hernandez urodził się w 1864 r., 30 kwietnia 2021 r. The New York Times">
            <a:extLst>
              <a:ext uri="{FF2B5EF4-FFF2-40B4-BE49-F238E27FC236}">
                <a16:creationId xmlns:a16="http://schemas.microsoft.com/office/drawing/2014/main" id="{5E593413-1155-47E6-9BE7-5E0FC4EF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" y="3773011"/>
            <a:ext cx="4841570" cy="302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BA526C5-6C69-49DB-A164-FBC72395F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" y="1913549"/>
            <a:ext cx="3131220" cy="176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85ED26B-8C3F-4CEB-AAEF-F001EC076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1399" y="732502"/>
            <a:ext cx="3156255" cy="194910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8D0E586-9F76-4A28-92B1-66D70A71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961" y="28464"/>
            <a:ext cx="2906649" cy="2179987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746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AC721C7F-F133-4FDA-AD1F-5CABB08F6CE7}"/>
              </a:ext>
            </a:extLst>
          </p:cNvPr>
          <p:cNvSpPr txBox="1"/>
          <p:nvPr/>
        </p:nvSpPr>
        <p:spPr>
          <a:xfrm>
            <a:off x="2290764" y="2983643"/>
            <a:ext cx="5519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Titillium Web" panose="00000500000000000000" pitchFamily="2" charset="-18"/>
              </a:rPr>
              <a:t> 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122" name="Picture 2" descr="José Gregorio Hernández – Wikipedia, wolna encyklopedia">
            <a:extLst>
              <a:ext uri="{FF2B5EF4-FFF2-40B4-BE49-F238E27FC236}">
                <a16:creationId xmlns:a16="http://schemas.microsoft.com/office/drawing/2014/main" id="{E6C87AE1-D765-4005-AD29-EF6F6F19F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406"/>
            <a:ext cx="2765074" cy="20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obieta przechodzi obok muralu Jose Gregorio Hernandeza w Caracas">
            <a:extLst>
              <a:ext uri="{FF2B5EF4-FFF2-40B4-BE49-F238E27FC236}">
                <a16:creationId xmlns:a16="http://schemas.microsoft.com/office/drawing/2014/main" id="{FE6A9264-1CC5-4EE9-A86E-35E0AED0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" y="4373152"/>
            <a:ext cx="4139721" cy="24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bieta kładzie rękę na wizerunku wenezuelskiego lekarza Jose Gregorio Hernandez">
            <a:extLst>
              <a:ext uri="{FF2B5EF4-FFF2-40B4-BE49-F238E27FC236}">
                <a16:creationId xmlns:a16="http://schemas.microsoft.com/office/drawing/2014/main" id="{15922A17-049B-4983-892F-A3226175D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97" y="207462"/>
            <a:ext cx="6181725" cy="41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96E0C21-C79C-4B53-9F0E-5B269DE46097}"/>
              </a:ext>
            </a:extLst>
          </p:cNvPr>
          <p:cNvSpPr txBox="1"/>
          <p:nvPr/>
        </p:nvSpPr>
        <p:spPr>
          <a:xfrm>
            <a:off x="2869240" y="3771421"/>
            <a:ext cx="2765075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Mural na cześć dr J. G. Hernandeza </a:t>
            </a:r>
          </a:p>
          <a:p>
            <a:r>
              <a:rPr lang="pl-PL" sz="1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miejscu  jego śmierci w Caracas</a:t>
            </a:r>
            <a:endParaRPr lang="en-US" sz="1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Mężczyzna pcha wózek obok muralu Jose Gregorio Hernandeza w Caracas">
            <a:extLst>
              <a:ext uri="{FF2B5EF4-FFF2-40B4-BE49-F238E27FC236}">
                <a16:creationId xmlns:a16="http://schemas.microsoft.com/office/drawing/2014/main" id="{EF3A53F9-EEC2-4468-8646-52BA3E4D1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" y="207462"/>
            <a:ext cx="2775844" cy="184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32BF7-305A-48F5-8D6E-81749A01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60" y="4408493"/>
            <a:ext cx="3183430" cy="238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24D8042-DF11-40FA-A1A2-1D3B2FBCC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9456" y="4408493"/>
            <a:ext cx="3088274" cy="2387573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5820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A977A82-23EF-4456-9C24-5E39D6C67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23" y="154581"/>
            <a:ext cx="7089960" cy="3963284"/>
          </a:xfrm>
          <a:prstGeom prst="rect">
            <a:avLst/>
          </a:prstGeom>
        </p:spPr>
      </p:pic>
      <p:pic>
        <p:nvPicPr>
          <p:cNvPr id="4" name="Picture 2" descr="Photos of Isnotú: Images and photos">
            <a:extLst>
              <a:ext uri="{FF2B5EF4-FFF2-40B4-BE49-F238E27FC236}">
                <a16:creationId xmlns:a16="http://schemas.microsoft.com/office/drawing/2014/main" id="{F7689193-6391-47E6-B4C4-98C3CFA99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318279"/>
            <a:ext cx="3835153" cy="245054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C634F96-5824-42C5-81D0-D60F83F3E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31" y="4317309"/>
            <a:ext cx="4039337" cy="24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38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58D9474-22D2-4618-B6BC-D96C18A15661}"/>
              </a:ext>
            </a:extLst>
          </p:cNvPr>
          <p:cNvSpPr txBox="1"/>
          <p:nvPr/>
        </p:nvSpPr>
        <p:spPr>
          <a:xfrm>
            <a:off x="232917" y="976006"/>
            <a:ext cx="8803047" cy="15696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 bardzo ważnym aspektem osobowości dr. Hernándeza była 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 wątpienia jego żywa wiara katolicka i ogromna praktyka religijna;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przykład spójności, zgodności i harmonii wiary chrześcijańskiej z nauką. 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nie mogło być inaczej, bo skarb wiary i nauki prowadzą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zarówno do poznania prawdy i odbicia samego Boga,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prawdy najwyższej i wspaniałej” 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B8461057-E6FB-440E-BA2E-6F1CBDCE5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29567" cy="97600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Eminencja Jorge Cardenal Urosa Savino. 2014 </a:t>
            </a:r>
            <a:br>
              <a:rPr lang="pl-PL" sz="2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26.06.2014 r. w audytorium uniwersytetu w Caracas- Forum na cześć José Gregorio Hernándeza</a:t>
            </a:r>
            <a:br>
              <a:rPr lang="pl-PL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rozprawa pt. </a:t>
            </a:r>
            <a:r>
              <a:rPr lang="pl-PL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„Harmonia między nauką a sztuką”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AMERICA/VENEZUELA - A doctor beatified during the pandemic: José Gregorio  Hernández Cisneros, &quot;filled with science and faith&quot; - Agenzia Fides">
            <a:extLst>
              <a:ext uri="{FF2B5EF4-FFF2-40B4-BE49-F238E27FC236}">
                <a16:creationId xmlns:a16="http://schemas.microsoft.com/office/drawing/2014/main" id="{36FD5F55-09A9-4652-9972-369FCF1FF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554831"/>
            <a:ext cx="4463965" cy="28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F26B0750-83DE-4219-83BA-2B55535061C7}"/>
                  </a:ext>
                </a:extLst>
              </p14:cNvPr>
              <p14:cNvContentPartPr/>
              <p14:nvPr/>
            </p14:nvContentPartPr>
            <p14:xfrm>
              <a:off x="1168560" y="4205790"/>
              <a:ext cx="270" cy="27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F26B0750-83DE-4219-83BA-2B55535061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1540" y="4198770"/>
                <a:ext cx="14310" cy="14310"/>
              </a:xfrm>
              <a:prstGeom prst="rect">
                <a:avLst/>
              </a:prstGeom>
            </p:spPr>
          </p:pic>
        </mc:Fallback>
      </mc:AlternateContent>
      <p:pic>
        <p:nvPicPr>
          <p:cNvPr id="6146" name="Picture 2" descr="Świątynia Matki Boskiej z Candelarii">
            <a:extLst>
              <a:ext uri="{FF2B5EF4-FFF2-40B4-BE49-F238E27FC236}">
                <a16:creationId xmlns:a16="http://schemas.microsoft.com/office/drawing/2014/main" id="{6593E4A2-E628-4BB1-AF95-93489715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8" y="2554831"/>
            <a:ext cx="4268752" cy="28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BEAC0BC-DF9A-4812-8E9E-BE527DA51188}"/>
              </a:ext>
            </a:extLst>
          </p:cNvPr>
          <p:cNvSpPr txBox="1"/>
          <p:nvPr/>
        </p:nvSpPr>
        <p:spPr>
          <a:xfrm>
            <a:off x="1403413" y="5638422"/>
            <a:ext cx="6364548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Świątynia Virgen de la Candelaria,</a:t>
            </a:r>
            <a:br>
              <a:rPr lang="en-US" sz="140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 parafii Candelaria w Caracas,</a:t>
            </a:r>
            <a:br>
              <a:rPr lang="en-US" sz="140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gdzie znajdują się szczątki doktora</a:t>
            </a:r>
            <a:br>
              <a:rPr lang="en-US" sz="140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José Gregorio Hernándeza.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59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0EBD47-79B8-44C3-B7DA-9C4795F9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298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2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Cud beatyfikacyjny-</a:t>
            </a:r>
            <a:br>
              <a:rPr lang="pl-PL" sz="2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uzdrowienie 10-letniej Yaxury Solorzano Ortega   </a:t>
            </a:r>
            <a:endParaRPr lang="en-US" sz="21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5D16EBB-ECCC-45B4-A671-67522DBA0EA7}"/>
              </a:ext>
            </a:extLst>
          </p:cNvPr>
          <p:cNvSpPr txBox="1"/>
          <p:nvPr/>
        </p:nvSpPr>
        <p:spPr>
          <a:xfrm>
            <a:off x="4332603" y="1002982"/>
            <a:ext cx="4811397" cy="36009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Wenezueli </a:t>
            </a:r>
            <a:r>
              <a:rPr lang="pl-PL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03.2017 r. w stanie Guárico, </a:t>
            </a: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została postrzelona  w głowę (za uchem prawa okolica potyliczna) przez złodziej usiłujących ukraść motocykl jej ojca. Po 4-godzinnej podróży </a:t>
            </a:r>
            <a:r>
              <a:rPr lang="pl-PL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szpitala San Fernando w Apure </a:t>
            </a: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.2-niowym oczekiwaniu na operację </a:t>
            </a:r>
            <a:r>
              <a:rPr lang="pl-PL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(dr Aleksandra Krinitzky’ego</a:t>
            </a: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l-PL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„Lekarze nie dawali żadnych nadziei, biorąc pod uwagę powagę urazu”, </a:t>
            </a: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gdyby przeżyła, dozna trwałego kalectwa (odłamki w mózgu)  matka modliła się do dr José Gregorio, i stan dziewczynki się poprawił, po tygodniu chodziła 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tyg. po operacji została wypisana do domu  </a:t>
            </a: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matka zapewnia, że:  </a:t>
            </a:r>
            <a:r>
              <a:rPr lang="pl-PL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dostrzegła jego obecność, gdy poczuła rękę na ramieniu i głos, który do niej przemówił: </a:t>
            </a:r>
            <a:r>
              <a:rPr lang="pl-PL" sz="12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„Zostań w pokoju  wszystko będzie dobrze! 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.I.2020 r</a:t>
            </a: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prałat Tulio Ramírez, wicepostulator ds. sprawy José Gregorio Hernández, potwierdził cud co obwieściły to dzwony w Sanktuarium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Wenezuelski </a:t>
            </a:r>
            <a:r>
              <a:rPr lang="pl-PL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ardinal Baltazar Porras Cardozo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Meridy </a:t>
            </a: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ogłosił, </a:t>
            </a:r>
            <a:r>
              <a:rPr lang="pl-PL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19.02.2020,</a:t>
            </a: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że „lekarz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ubogich” będzie beatyfikowan</a:t>
            </a: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kwietniu</a:t>
            </a: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.Yaxury daje świadectwo w drodze do Isnotú. </a:t>
            </a:r>
            <a:endParaRPr lang="en-US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Zdjęcie">
            <a:extLst>
              <a:ext uri="{FF2B5EF4-FFF2-40B4-BE49-F238E27FC236}">
                <a16:creationId xmlns:a16="http://schemas.microsoft.com/office/drawing/2014/main" id="{D8FA9692-13CD-4D10-B0B3-07C5E278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4" y="3556819"/>
            <a:ext cx="4182729" cy="3211089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207831-477F-4A62-AD0A-8FDAEEEA9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9" y="1012284"/>
            <a:ext cx="4205734" cy="239896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210128T2130-WENEZUELA-BEATYFIKACJA-HERNANDEZ-795244">
            <a:extLst>
              <a:ext uri="{FF2B5EF4-FFF2-40B4-BE49-F238E27FC236}">
                <a16:creationId xmlns:a16="http://schemas.microsoft.com/office/drawing/2014/main" id="{3501F436-1D72-46BB-8082-551421825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569" y="4506180"/>
            <a:ext cx="3394361" cy="22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030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FB2D360-D7E2-49D7-8BDF-9C73367E3C9C}"/>
              </a:ext>
            </a:extLst>
          </p:cNvPr>
          <p:cNvSpPr txBox="1"/>
          <p:nvPr/>
        </p:nvSpPr>
        <p:spPr>
          <a:xfrm>
            <a:off x="2173534" y="273850"/>
            <a:ext cx="2438912" cy="203132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Yaxury Solorzano Ortega </a:t>
            </a:r>
            <a:r>
              <a:rPr lang="pl-PL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studiuje obecnie w Colegio Casa Hogar San Fernando, w stolicy Apureña. </a:t>
            </a:r>
          </a:p>
          <a:p>
            <a:endParaRPr lang="pl-PL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Chociaż  </a:t>
            </a:r>
            <a:r>
              <a:rPr lang="pl-PL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nadal ma uszkodzenie w mózgu </a:t>
            </a:r>
            <a:r>
              <a:rPr lang="pl-PL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prowadzi normalne życie.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magine">
            <a:extLst>
              <a:ext uri="{FF2B5EF4-FFF2-40B4-BE49-F238E27FC236}">
                <a16:creationId xmlns:a16="http://schemas.microsoft.com/office/drawing/2014/main" id="{658B8251-67BA-4071-A321-93C842B9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" y="2898273"/>
            <a:ext cx="3081003" cy="382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6E0775A-6676-4901-AB56-6DEBEBC2A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74" y="253045"/>
            <a:ext cx="4228951" cy="237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djęcie">
            <a:extLst>
              <a:ext uri="{FF2B5EF4-FFF2-40B4-BE49-F238E27FC236}">
                <a16:creationId xmlns:a16="http://schemas.microsoft.com/office/drawing/2014/main" id="{478D7CCC-24DE-4C97-AFF4-95AC972A4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70" y="2898273"/>
            <a:ext cx="2936650" cy="382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yaxury">
            <a:extLst>
              <a:ext uri="{FF2B5EF4-FFF2-40B4-BE49-F238E27FC236}">
                <a16:creationId xmlns:a16="http://schemas.microsoft.com/office/drawing/2014/main" id="{123A444E-20B3-4E91-B4CB-1F7FDCC3A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5" y="320960"/>
            <a:ext cx="1870932" cy="228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yaxury_documentation">
            <a:extLst>
              <a:ext uri="{FF2B5EF4-FFF2-40B4-BE49-F238E27FC236}">
                <a16:creationId xmlns:a16="http://schemas.microsoft.com/office/drawing/2014/main" id="{56EC92F0-C509-42D4-9CEA-9CDAC5C1E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985" y="4683996"/>
            <a:ext cx="2801812" cy="204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3663A17-F001-4128-AC29-914903CCF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626" y="2709736"/>
            <a:ext cx="1948800" cy="187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02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8A801-D5EB-488C-96CA-596013A0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004" y="297873"/>
            <a:ext cx="5539451" cy="5932850"/>
          </a:xfrm>
          <a:solidFill>
            <a:schemeClr val="accent1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br>
              <a:rPr lang="pl-PL" sz="2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„Błogosławieni miłosierni,</a:t>
            </a:r>
            <a:b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albowiem oni </a:t>
            </a:r>
            <a:b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miłosierdzia dostąpią” </a:t>
            </a:r>
            <a:br>
              <a:rPr lang="pl-PL" sz="2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(Mt.5.7)v</a:t>
            </a:r>
            <a:endParaRPr lang="en-US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5B98771-9F3A-4126-9E00-ED9023A2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0" y="1264140"/>
            <a:ext cx="3000237" cy="400031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CE7ECFD-BC80-48C2-8507-061A7C83B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56459">
            <a:off x="3334581" y="3051933"/>
            <a:ext cx="1390039" cy="2088858"/>
          </a:xfrm>
          <a:prstGeom prst="rect">
            <a:avLst/>
          </a:prstGeom>
          <a:ln>
            <a:solidFill>
              <a:schemeClr val="accent2"/>
            </a:solidFill>
            <a:prstDash val="solid"/>
          </a:ln>
        </p:spPr>
      </p:pic>
      <p:pic>
        <p:nvPicPr>
          <p:cNvPr id="1036" name="Picture 12" descr="Stanisława Leszczyńska">
            <a:extLst>
              <a:ext uri="{FF2B5EF4-FFF2-40B4-BE49-F238E27FC236}">
                <a16:creationId xmlns:a16="http://schemas.microsoft.com/office/drawing/2014/main" id="{B5A16EC4-99A3-4D73-B200-E92725DEE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971">
            <a:off x="6119813" y="2011119"/>
            <a:ext cx="1210549" cy="16322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oktor Ola - lekarz ciała i duszy - info.wiara.pl">
            <a:extLst>
              <a:ext uri="{FF2B5EF4-FFF2-40B4-BE49-F238E27FC236}">
                <a16:creationId xmlns:a16="http://schemas.microsoft.com/office/drawing/2014/main" id="{EE558DE4-BD88-4789-BD80-0C004B062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777">
            <a:off x="5764030" y="3440445"/>
            <a:ext cx="1916893" cy="1148614"/>
          </a:xfrm>
          <a:prstGeom prst="rect">
            <a:avLst/>
          </a:prstGeom>
          <a:noFill/>
          <a:ln w="3175">
            <a:solidFill>
              <a:schemeClr val="accent2">
                <a:lumMod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ropem Edmunda Wojtyły janpawel/01ojanie/oja011.htm">
            <a:extLst>
              <a:ext uri="{FF2B5EF4-FFF2-40B4-BE49-F238E27FC236}">
                <a16:creationId xmlns:a16="http://schemas.microsoft.com/office/drawing/2014/main" id="{ABD339FB-D4D6-4A3F-8970-44E725B6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534">
            <a:off x="4585300" y="2077600"/>
            <a:ext cx="1265035" cy="158625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karz ciał i dusz ludzkich - św. Józef Moscati | Apostolstwo Modlitwy">
            <a:extLst>
              <a:ext uri="{FF2B5EF4-FFF2-40B4-BE49-F238E27FC236}">
                <a16:creationId xmlns:a16="http://schemas.microsoft.com/office/drawing/2014/main" id="{555DB0CF-E2A4-4E66-9F97-B8BF67B8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1296">
            <a:off x="7320589" y="4220874"/>
            <a:ext cx="1471895" cy="15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MS z rodzącą - Parafia Przemienienia Pańskiego w Kielcach - Białogonie">
            <a:extLst>
              <a:ext uri="{FF2B5EF4-FFF2-40B4-BE49-F238E27FC236}">
                <a16:creationId xmlns:a16="http://schemas.microsoft.com/office/drawing/2014/main" id="{465B28AB-E5CD-43E3-815D-FE56FF84C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15">
            <a:off x="5845990" y="4913283"/>
            <a:ext cx="2019453" cy="1254108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łogosławiona Hanna Chrzanowska (1902-1973) – życiorys – Parafia Św.  Mikołaja w Krakowie">
            <a:extLst>
              <a:ext uri="{FF2B5EF4-FFF2-40B4-BE49-F238E27FC236}">
                <a16:creationId xmlns:a16="http://schemas.microsoft.com/office/drawing/2014/main" id="{4B1C12DA-1334-469E-B803-1DA7B33B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894">
            <a:off x="7298974" y="2226983"/>
            <a:ext cx="1352660" cy="2028284"/>
          </a:xfrm>
          <a:prstGeom prst="rect">
            <a:avLst/>
          </a:prstGeom>
          <a:noFill/>
          <a:ln>
            <a:solidFill>
              <a:schemeClr val="accent2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Homo felix: Wanda Błeńska (1911-2014), czyli herosi są wśród nas.">
            <a:extLst>
              <a:ext uri="{FF2B5EF4-FFF2-40B4-BE49-F238E27FC236}">
                <a16:creationId xmlns:a16="http://schemas.microsoft.com/office/drawing/2014/main" id="{2D386339-2ADE-4464-9638-DE66278D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1969">
            <a:off x="4924049" y="3518114"/>
            <a:ext cx="1373001" cy="1750441"/>
          </a:xfrm>
          <a:prstGeom prst="rect">
            <a:avLst/>
          </a:prstGeom>
          <a:noFill/>
          <a:ln>
            <a:solidFill>
              <a:srgbClr val="0066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65BB91A-F260-45D5-884C-6B2FBD841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087">
            <a:off x="4269952" y="4851884"/>
            <a:ext cx="1257813" cy="1677084"/>
          </a:xfrm>
          <a:prstGeom prst="rect">
            <a:avLst/>
          </a:prstGeom>
          <a:noFill/>
          <a:ln w="3175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237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83B0FE-A4EE-487F-B615-4EED57E7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553" y="21284"/>
            <a:ext cx="5819720" cy="208351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Beatyfikacja 2021</a:t>
            </a:r>
            <a:b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</a:rPr>
              <a:t>w czasie, gdy wielu Wenezuelczyków </a:t>
            </a:r>
            <a:br>
              <a:rPr lang="pl-PL" sz="12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</a:rPr>
            </a:br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</a:rPr>
              <a:t> walczy o wyżywienie swoich rodzin,</a:t>
            </a:r>
            <a:br>
              <a:rPr lang="pl-PL" sz="12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</a:rPr>
            </a:br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</a:rPr>
              <a:t> gwałtowny wzrost cen żywności hiperinflacja</a:t>
            </a:r>
            <a:br>
              <a:rPr lang="pl-PL" sz="12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</a:rPr>
            </a:br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</a:rPr>
              <a:t>Wg raportu ONZ z 2020 r. 9,3 mln (30% populacji)</a:t>
            </a:r>
            <a:br>
              <a:rPr lang="pl-PL" sz="12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</a:rPr>
            </a:br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</a:rPr>
              <a:t>  cierpi z powodu braku żywności .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0843FA5-FA25-4561-85DA-7BE1EF173C00}"/>
              </a:ext>
            </a:extLst>
          </p:cNvPr>
          <p:cNvSpPr txBox="1"/>
          <p:nvPr/>
        </p:nvSpPr>
        <p:spPr>
          <a:xfrm>
            <a:off x="5895319" y="1707125"/>
            <a:ext cx="3272090" cy="300082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r. Papież. Jan Paweł II. Nadał tytuł sługi bożego, a gdy był w Wenezueli w 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lutym 1996 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otrzymał petycję podpisaną przez 5 mln. ludzi z prośbą o ogłoszenie Hernándeza świętym</a:t>
            </a:r>
          </a:p>
          <a:p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30.04.2021 r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Abp Aldo Giordana, nuncjusz apostolski na Mszy św. w kościele św. Jana Chrzciciela de La </a:t>
            </a:r>
            <a:r>
              <a:rPr lang="pl-PL" sz="135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Salle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Caracas ,w ogłosił 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Józefa G. Hernandeza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błogosławionym.</a:t>
            </a:r>
          </a:p>
          <a:p>
            <a:endParaRPr lang="pl-PL" sz="135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 patronem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:studentów medycyny</a:t>
            </a:r>
          </a:p>
          <a:p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Diagnostów, Lekarzy i pacjentów</a:t>
            </a:r>
            <a:endParaRPr lang="en-US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B0AB8-0066-49AF-8657-921077CB6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" y="21284"/>
            <a:ext cx="3303359" cy="330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izerunek Hernándeza zdobi tylną szybę autobusu w Caracas">
            <a:extLst>
              <a:ext uri="{FF2B5EF4-FFF2-40B4-BE49-F238E27FC236}">
                <a16:creationId xmlns:a16="http://schemas.microsoft.com/office/drawing/2014/main" id="{0E5A295D-702B-4092-9AF1-6A166C95D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21" y="1707125"/>
            <a:ext cx="2426278" cy="161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tysta Mervin Marmol dopracowuje swój obraz na rogu ulicy, gdzie Hernandez zginął w wypadku samochodowym w 1919 roku, w dzielnicy La Pastora w Caracas">
            <a:extLst>
              <a:ext uri="{FF2B5EF4-FFF2-40B4-BE49-F238E27FC236}">
                <a16:creationId xmlns:a16="http://schemas.microsoft.com/office/drawing/2014/main" id="{8AF53C44-41E6-4E77-B81D-79F92CD1C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47" y="4750618"/>
            <a:ext cx="2969415" cy="197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ral przedstawiający Hernandeza w Caracas.">
            <a:extLst>
              <a:ext uri="{FF2B5EF4-FFF2-40B4-BE49-F238E27FC236}">
                <a16:creationId xmlns:a16="http://schemas.microsoft.com/office/drawing/2014/main" id="{434FE690-0EB5-4FEE-BBAA-5F5FB10E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47" y="5131792"/>
            <a:ext cx="2372225" cy="158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eatyfikacja ma miejsce w czasie, gdy wielu Wenezuelczyków walczy o wyżywienie swoich rodzin, między innymi w wyniku gwałtownie rosnących cen żywności w warunkach hiperinflacji.  Według raportu Światowego Programu Żywnościowego ONZ z 2020 r. łącznie 9,3 miliona ludzi – około jednej trzeciej populacji – cierpi z powodu umiarkowanego lub poważnego braku bezpieczeństwa żywnościowego.">
            <a:extLst>
              <a:ext uri="{FF2B5EF4-FFF2-40B4-BE49-F238E27FC236}">
                <a16:creationId xmlns:a16="http://schemas.microsoft.com/office/drawing/2014/main" id="{9E384EBE-2215-4792-B266-4B70E2D3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40" y="0"/>
            <a:ext cx="2261060" cy="150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ielu pielgrzymów przybywa codziennie do Isnoté w Wenezueli, aby oddać hołd dr.  Gregorio Hernández przy dużej świątyni.">
            <a:extLst>
              <a:ext uri="{FF2B5EF4-FFF2-40B4-BE49-F238E27FC236}">
                <a16:creationId xmlns:a16="http://schemas.microsoft.com/office/drawing/2014/main" id="{1063C523-3B64-46A3-92F9-EC2BE3450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91" y="3429000"/>
            <a:ext cx="2336152" cy="156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SNOTU">
            <a:extLst>
              <a:ext uri="{FF2B5EF4-FFF2-40B4-BE49-F238E27FC236}">
                <a16:creationId xmlns:a16="http://schemas.microsoft.com/office/drawing/2014/main" id="{06FC6439-AC56-4EFE-9DBA-B623422E3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5" y="3533357"/>
            <a:ext cx="3196871" cy="31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86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569F2A1-4136-4B78-AA90-6A3EE342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7" y="905523"/>
            <a:ext cx="5939255" cy="4748758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3F84A0A-5ABD-4991-B6CC-E5F11CEAE95E}"/>
              </a:ext>
            </a:extLst>
          </p:cNvPr>
          <p:cNvSpPr txBox="1"/>
          <p:nvPr/>
        </p:nvSpPr>
        <p:spPr>
          <a:xfrm>
            <a:off x="6187736" y="272043"/>
            <a:ext cx="2956264" cy="18928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l-PL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 jego osobie odkrywamy :</a:t>
            </a:r>
          </a:p>
          <a:p>
            <a:r>
              <a:rPr lang="pl-PL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wielkiego lekarza, </a:t>
            </a:r>
          </a:p>
          <a:p>
            <a:r>
              <a:rPr lang="pl-PL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naukowca, profesora, </a:t>
            </a:r>
          </a:p>
          <a:p>
            <a:r>
              <a:rPr lang="pl-PL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 zarazem pokorę, </a:t>
            </a:r>
          </a:p>
          <a:p>
            <a:r>
              <a:rPr lang="pl-PL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odrzucenie pychy</a:t>
            </a:r>
          </a:p>
          <a:p>
            <a:r>
              <a:rPr lang="pl-PL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 oddanie się biednym”</a:t>
            </a:r>
            <a:r>
              <a:rPr lang="pl-PL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– Abp Aldo Giordana, nuncjusz         	apostolski</a:t>
            </a:r>
            <a:endParaRPr lang="en-US" sz="135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101C0DD-88B9-4FF2-8086-45ED2DD02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16" y="2265285"/>
            <a:ext cx="2503503" cy="44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19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5DCAB5B-C283-4814-9771-552D4ED15215}"/>
              </a:ext>
            </a:extLst>
          </p:cNvPr>
          <p:cNvSpPr txBox="1"/>
          <p:nvPr/>
        </p:nvSpPr>
        <p:spPr>
          <a:xfrm>
            <a:off x="0" y="0"/>
            <a:ext cx="9144000" cy="196977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„Lekarz Ubogich”:</a:t>
            </a:r>
          </a:p>
          <a:p>
            <a:pPr algn="ctr"/>
            <a:endParaRPr lang="pl-PL" sz="80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„Najgłębszym fundamentem medycyny  jest miłość. </a:t>
            </a:r>
          </a:p>
          <a:p>
            <a:pPr algn="ctr"/>
            <a:r>
              <a:rPr lang="pl-PL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Jeśli nasza miłość jest wielka, </a:t>
            </a:r>
          </a:p>
          <a:p>
            <a:pPr algn="ctr"/>
            <a:r>
              <a:rPr lang="pl-PL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owoc, który otrzyma z niej medycyna,  będzie wielki, </a:t>
            </a:r>
          </a:p>
          <a:p>
            <a:pPr algn="ctr"/>
            <a:r>
              <a:rPr lang="pl-PL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jeśli zostanie zmniejszona, </a:t>
            </a:r>
          </a:p>
          <a:p>
            <a:pPr algn="ctr"/>
            <a:r>
              <a:rPr lang="pl-PL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nasze owoce również zostaną zmniejszone.”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Na ścianie kaplicy w Isnoté w Wenezueli małe tablice pozostawione przez wiernych składają hołd dr.  Gregorio Hernández.">
            <a:extLst>
              <a:ext uri="{FF2B5EF4-FFF2-40B4-BE49-F238E27FC236}">
                <a16:creationId xmlns:a16="http://schemas.microsoft.com/office/drawing/2014/main" id="{02FF5CDE-AE3A-4DCB-8F75-EAEEA650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1" y="2164287"/>
            <a:ext cx="6727634" cy="44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59D2375-E56C-4012-A814-3A3B7C97E324}"/>
              </a:ext>
            </a:extLst>
          </p:cNvPr>
          <p:cNvSpPr txBox="1"/>
          <p:nvPr/>
        </p:nvSpPr>
        <p:spPr>
          <a:xfrm>
            <a:off x="7590212" y="3132099"/>
            <a:ext cx="1464816" cy="18697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sanktuarium</a:t>
            </a:r>
          </a:p>
          <a:p>
            <a:r>
              <a:rPr lang="pl-PL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ściany pokryte są małymi tablicami </a:t>
            </a:r>
          </a:p>
          <a:p>
            <a:r>
              <a:rPr lang="pl-PL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 wiernych,</a:t>
            </a:r>
          </a:p>
          <a:p>
            <a:r>
              <a:rPr lang="pl-PL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cudach i  przysługach,</a:t>
            </a:r>
          </a:p>
          <a:p>
            <a:r>
              <a:rPr lang="pl-PL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 przypisują doktorowi Hernándezowi. </a:t>
            </a:r>
          </a:p>
          <a:p>
            <a:endParaRPr lang="pl-PL" sz="10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(lata 40. XX wieku.)</a:t>
            </a:r>
            <a:endParaRPr lang="en-US" sz="10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7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33915C9-5909-4423-83FB-6531ABD0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077" y="130006"/>
            <a:ext cx="5635364" cy="654615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86D4AEC-4152-4141-9C77-9E1AD9F7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6" y="4117128"/>
            <a:ext cx="2015230" cy="26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839FA5EA-E3EC-497A-B216-89A525E77B4D}"/>
              </a:ext>
            </a:extLst>
          </p:cNvPr>
          <p:cNvSpPr txBox="1">
            <a:spLocks/>
          </p:cNvSpPr>
          <p:nvPr/>
        </p:nvSpPr>
        <p:spPr>
          <a:xfrm>
            <a:off x="168676" y="130006"/>
            <a:ext cx="3098959" cy="386377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Był lekarzem, </a:t>
            </a:r>
            <a:br>
              <a:rPr lang="pl-PL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bogaty wiedzą i wiarą. </a:t>
            </a:r>
            <a:br>
              <a:rPr lang="pl-PL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Potrafił rozpoznać w chorych oblicze Chrystusa</a:t>
            </a:r>
            <a:br>
              <a:rPr lang="pl-PL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jak Dobry Samarytanin </a:t>
            </a:r>
            <a:b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ewangeliczną miłością spieszył im z pomocą.</a:t>
            </a:r>
            <a:b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Niech jego przykład pomoże nam troszczyć się</a:t>
            </a:r>
            <a:b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tych, którzy cierpią na ciele i na duchu.</a:t>
            </a:r>
            <a:b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Oklaskujmy nowego błogosławionego!" </a:t>
            </a:r>
            <a:b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Papież Franciszek (maj 2021) 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31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84A591-E67B-4B56-A145-9B191FDE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Środowisko Medyczne Świętej Rodziny </a:t>
            </a:r>
            <a:b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www.srodowiskomedyczne.pl</a:t>
            </a:r>
            <a:b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02D501-5F04-48CA-A560-631A7B2DB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114" y="4267215"/>
            <a:ext cx="4254886" cy="2524264"/>
          </a:xfrm>
          <a:solidFill>
            <a:schemeClr val="accent1">
              <a:lumMod val="60000"/>
              <a:lumOff val="40000"/>
            </a:schemeClr>
          </a:solidFill>
          <a:ln w="3175">
            <a:solidFill>
              <a:srgbClr val="C00000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spotkanie 24.02.2022 pt. </a:t>
            </a:r>
            <a:r>
              <a:rPr lang="pl-PL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BŁOGOSŁAWIENI MIŁOSIERNI- ALBOWIEM ONI MIŁOSIERDZIA DOSTĄPIĄ</a:t>
            </a:r>
          </a:p>
          <a:p>
            <a:pPr marL="0" indent="0" algn="ctr">
              <a:buNone/>
            </a:pP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10-tym rocznym cyklu spotkań ŚMŚR 2021/2022  pt.</a:t>
            </a:r>
          </a:p>
          <a:p>
            <a:pPr marL="0" indent="0" algn="ctr">
              <a:buNone/>
            </a:pP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l-PL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„Osiem błogosławieństw- duchowa droga także dla medyków.”</a:t>
            </a:r>
          </a:p>
          <a:p>
            <a:r>
              <a:rPr lang="pl-PL" sz="40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https://steemit.com/venezuela/@yormaris15/od1qv-venerable-dr-jose-gregorio-hernandez</a:t>
            </a:r>
          </a:p>
          <a:p>
            <a:r>
              <a:rPr lang="pl-PL" sz="40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https://www.miamiarch.org/CatholicDiocese.php?op=Blog_154203431129878_E</a:t>
            </a:r>
            <a:endParaRPr lang="pl-PL" sz="4000" i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40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http://josegregoriohernandezcisneros.blogspot.com/2014/04/isnotu-municipio-rafael-rangel-estado.html</a:t>
            </a:r>
            <a:endParaRPr lang="pl-PL" sz="4000" i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40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https://produccioncientificaluz.org/index.php/kasmera/article/view/32906/html</a:t>
            </a:r>
            <a:endParaRPr lang="pl-PL" sz="4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pl-PL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Opracowanie  lek. Grażyna Rybak</a:t>
            </a:r>
          </a:p>
          <a:p>
            <a:pPr marL="0" indent="0" algn="r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Na ścianie w Caracas w Wenezueli, w poniedziałek, 26 kwietnia 2021 r., widnieje wizerunek popularnego świętego Wenezueli, dr. Jose Gregorio Hernandeza w masce. Wiedz...">
            <a:extLst>
              <a:ext uri="{FF2B5EF4-FFF2-40B4-BE49-F238E27FC236}">
                <a16:creationId xmlns:a16="http://schemas.microsoft.com/office/drawing/2014/main" id="{0E608E8C-3CC4-41E3-B4D0-639375A76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" y="1065394"/>
            <a:ext cx="4641474" cy="336605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F6FEF9F-12DD-4171-BAC4-144D9D5860D5}"/>
              </a:ext>
            </a:extLst>
          </p:cNvPr>
          <p:cNvSpPr txBox="1"/>
          <p:nvPr/>
        </p:nvSpPr>
        <p:spPr>
          <a:xfrm>
            <a:off x="17754" y="4506238"/>
            <a:ext cx="4746665" cy="2285241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ctr"/>
            <a:r>
              <a:rPr lang="pl-P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„Nie ma lepszego balsamu niż uciekanie   się do wstawiennictwa lekarza ubogich” </a:t>
            </a:r>
          </a:p>
          <a:p>
            <a:pPr algn="ctr"/>
            <a:endParaRPr lang="pl-PL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Kard. Baltazar, odnosząc się do pandemii koronawirusa, która spowodowała ponad 1500 zgonów w Wenezueli </a:t>
            </a:r>
          </a:p>
          <a:p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89325AC-4DCA-4DF1-864D-5F3C9F123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590" y="990600"/>
            <a:ext cx="2755917" cy="221140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29545E5-7A58-4347-B5FE-0F591EF4CC39}"/>
              </a:ext>
            </a:extLst>
          </p:cNvPr>
          <p:cNvSpPr txBox="1"/>
          <p:nvPr/>
        </p:nvSpPr>
        <p:spPr>
          <a:xfrm>
            <a:off x="4678531" y="3005519"/>
            <a:ext cx="43795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pl-PL" sz="14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jeśli myślisz, że dr José Gregorio Hernández</a:t>
            </a:r>
          </a:p>
          <a:p>
            <a:pPr marL="0" indent="0" algn="ctr">
              <a:buNone/>
            </a:pPr>
            <a:r>
              <a:rPr lang="pl-PL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dokonał cudu, bez medycznego wyjaśnienia, rezultat modlitwy, prześlij tą informacje</a:t>
            </a:r>
            <a:r>
              <a:rPr lang="pl-PL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pl-PL" sz="2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causajosegregorio@gmail.com</a:t>
            </a:r>
          </a:p>
        </p:txBody>
      </p:sp>
      <p:pic>
        <p:nvPicPr>
          <p:cNvPr id="1028" name="Picture 4" descr="Amazon.com: Generic002 Teléfono antiguo – Columna romana 1897 Candlestick  teléfono giratorio – Teléfono retro con cable – Teléfonos decorativos  vintage : Hogar y Cocina">
            <a:extLst>
              <a:ext uri="{FF2B5EF4-FFF2-40B4-BE49-F238E27FC236}">
                <a16:creationId xmlns:a16="http://schemas.microsoft.com/office/drawing/2014/main" id="{D88EE119-3AFF-4BB4-8844-CADFBF22E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652" y="990600"/>
            <a:ext cx="1328405" cy="223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394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681B23-C2E9-4F1C-BCAA-243065FDF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57"/>
            <a:ext cx="9144000" cy="105884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Rodzina </a:t>
            </a:r>
            <a:b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46BB08D-9C5D-4D39-91E7-467BE21153F1}"/>
              </a:ext>
            </a:extLst>
          </p:cNvPr>
          <p:cNvSpPr txBox="1"/>
          <p:nvPr/>
        </p:nvSpPr>
        <p:spPr>
          <a:xfrm>
            <a:off x="3161713" y="97218"/>
            <a:ext cx="4360375" cy="399340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pl-PL" sz="13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Ur.26 X 1864  </a:t>
            </a: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ISNOTÚ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 Trujillo, podnóże Andów, zach. Wenezuela. pierwsze z 7 dzieci, (w maju </a:t>
            </a: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1863 ur. się María Isolina-zmarła w 7m.ż) </a:t>
            </a:r>
          </a:p>
          <a:p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Niezamożna rodzina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(1859–1863 wojna domowa)</a:t>
            </a:r>
          </a:p>
          <a:p>
            <a:endParaRPr lang="pl-PL" sz="135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MATKA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hiszpanka  - </a:t>
            </a: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Josefa Antonina Cisneros Mansilla.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Służąca. bardzo religijna, w kaplicy Jose przystąpił do pierwszej komunii, </a:t>
            </a: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matka zmarła 18.VIII.1872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gdy miał 8 lat.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35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OJCIEC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Brazylijczyk </a:t>
            </a: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Benigno María Hernández Manzanedi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sprzedawca lekarstw i żywego inwentarza. polecił mu studiować medycynę, (Jose chciał studiować prawo)  </a:t>
            </a:r>
            <a:r>
              <a:rPr lang="pl-PL" sz="12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"...po ojcu odziedziczył stanowczość charakteru i wytrwałość w codziennej walce, ścisłe przestrzeganie obowiązków i powinności, roztropność, sprawiedliwość... aby był dobrym człowiekiem</a:t>
            </a:r>
            <a:r>
              <a:rPr lang="pl-PL" sz="15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999BC19-BB96-4A49-9A39-417BA9F03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87" y="4197166"/>
            <a:ext cx="1509637" cy="2570957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F7AC2AB-1383-4343-A861-935BCA598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23" y="4197166"/>
            <a:ext cx="1379305" cy="2563616"/>
          </a:xfrm>
          <a:prstGeom prst="rect">
            <a:avLst/>
          </a:prstGeom>
          <a:noFill/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B908935D-AD76-4567-8F15-811C20D0F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648" y="4265862"/>
            <a:ext cx="1509637" cy="250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6B95D8E-38A1-46C4-BAE4-5A9E52C04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10" y="4264015"/>
            <a:ext cx="1588238" cy="24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B277178-D1DF-4AB4-B34F-A41B4579E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272" y="4309273"/>
            <a:ext cx="1589766" cy="2451509"/>
          </a:xfrm>
          <a:prstGeom prst="rect">
            <a:avLst/>
          </a:prstGeom>
        </p:spPr>
      </p:pic>
      <p:pic>
        <p:nvPicPr>
          <p:cNvPr id="4098" name="Picture 2" descr="ISNOTU Geography Population Map cities coordinates location - Tageo.com">
            <a:extLst>
              <a:ext uri="{FF2B5EF4-FFF2-40B4-BE49-F238E27FC236}">
                <a16:creationId xmlns:a16="http://schemas.microsoft.com/office/drawing/2014/main" id="{FFB012E3-CA8E-43D5-B444-19FFDA7F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" y="950494"/>
            <a:ext cx="3140125" cy="314012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ose Gregory Hernandez">
            <a:extLst>
              <a:ext uri="{FF2B5EF4-FFF2-40B4-BE49-F238E27FC236}">
                <a16:creationId xmlns:a16="http://schemas.microsoft.com/office/drawing/2014/main" id="{1DE65ABC-12B1-43D8-9EF3-6BBA50EA6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52" y="1038269"/>
            <a:ext cx="1589766" cy="305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E5D73E5-0A7D-4ACB-A725-E4A23714D77A}"/>
              </a:ext>
            </a:extLst>
          </p:cNvPr>
          <p:cNvSpPr txBox="1"/>
          <p:nvPr/>
        </p:nvSpPr>
        <p:spPr>
          <a:xfrm>
            <a:off x="1161625" y="1909252"/>
            <a:ext cx="83846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Marakaibo</a:t>
            </a:r>
            <a:endParaRPr lang="en-US" sz="600" dirty="0"/>
          </a:p>
        </p:txBody>
      </p:sp>
      <p:sp>
        <p:nvSpPr>
          <p:cNvPr id="3" name="Strzałka: w dół 2">
            <a:extLst>
              <a:ext uri="{FF2B5EF4-FFF2-40B4-BE49-F238E27FC236}">
                <a16:creationId xmlns:a16="http://schemas.microsoft.com/office/drawing/2014/main" id="{A39E4355-E277-4B72-8977-13780789EDC5}"/>
              </a:ext>
            </a:extLst>
          </p:cNvPr>
          <p:cNvSpPr/>
          <p:nvPr/>
        </p:nvSpPr>
        <p:spPr>
          <a:xfrm flipH="1">
            <a:off x="1901524" y="1653010"/>
            <a:ext cx="184728" cy="356325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66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2D46F9E-3FDE-4301-AAB3-5D0E2D8AD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525" y="3717057"/>
            <a:ext cx="4755669" cy="3066357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F06BD9-F3B7-42B8-9C70-DEF9B4A48E4C}"/>
              </a:ext>
            </a:extLst>
          </p:cNvPr>
          <p:cNvSpPr txBox="1"/>
          <p:nvPr/>
        </p:nvSpPr>
        <p:spPr>
          <a:xfrm>
            <a:off x="0" y="0"/>
            <a:ext cx="9143999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endParaRPr lang="pl-PL" sz="135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ISNOTU w stanie Trujillo -  DUCHOWA STOLICA WENEZUELI</a:t>
            </a:r>
          </a:p>
          <a:p>
            <a:pPr algn="ctr"/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1777 r. nazwa od indiańskiego plemienia Isnotú, które zamieszkiwało ten obszar.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56C87F7-2CAB-441B-8197-F2D6B70EB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8" y="892401"/>
            <a:ext cx="4430992" cy="3014838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581C0BA-9B38-4E38-96B9-40D408A90D9B}"/>
              </a:ext>
            </a:extLst>
          </p:cNvPr>
          <p:cNvSpPr txBox="1"/>
          <p:nvPr/>
        </p:nvSpPr>
        <p:spPr>
          <a:xfrm>
            <a:off x="214266" y="948882"/>
            <a:ext cx="231587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Sanktuarium</a:t>
            </a:r>
          </a:p>
          <a:p>
            <a:r>
              <a:rPr lang="pl-PL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Bł. dr J. G. Hernándeza</a:t>
            </a:r>
            <a:endParaRPr lang="en-US" sz="12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Miejsce urodzenia José Gregorio Hernández">
            <a:extLst>
              <a:ext uri="{FF2B5EF4-FFF2-40B4-BE49-F238E27FC236}">
                <a16:creationId xmlns:a16="http://schemas.microsoft.com/office/drawing/2014/main" id="{58BC98BC-7884-464A-A929-D174A0150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95" y="892402"/>
            <a:ext cx="4523999" cy="278329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omnik Jose Gregorio Hernandez">
            <a:extLst>
              <a:ext uri="{FF2B5EF4-FFF2-40B4-BE49-F238E27FC236}">
                <a16:creationId xmlns:a16="http://schemas.microsoft.com/office/drawing/2014/main" id="{C40ADBE2-3496-4A00-B525-1F5D5338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6" y="3984738"/>
            <a:ext cx="1740988" cy="280158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ieokreślony">
            <a:extLst>
              <a:ext uri="{FF2B5EF4-FFF2-40B4-BE49-F238E27FC236}">
                <a16:creationId xmlns:a16="http://schemas.microsoft.com/office/drawing/2014/main" id="{EE88F5FC-581A-4957-BC28-561AE24F2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203" y="3984738"/>
            <a:ext cx="2104913" cy="280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7774CDC-EA67-432D-97B1-36223DBE63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0195" y="892401"/>
            <a:ext cx="1098069" cy="79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23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097C47-7DA2-410F-9E73-1E894D35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443303" cy="966617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Edukacja </a:t>
            </a:r>
            <a:br>
              <a:rPr lang="pl-PL" sz="2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Isnotú - Caracas  </a:t>
            </a:r>
            <a:endParaRPr lang="en-US" sz="21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85DA120-A641-4E02-85E1-DF19DC08C759}"/>
              </a:ext>
            </a:extLst>
          </p:cNvPr>
          <p:cNvSpPr txBox="1"/>
          <p:nvPr/>
        </p:nvSpPr>
        <p:spPr>
          <a:xfrm>
            <a:off x="4030177" y="0"/>
            <a:ext cx="5113823" cy="3208571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1878 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ukończył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5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szkołę podstawową 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Isnotú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35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1884</a:t>
            </a:r>
            <a:r>
              <a:rPr lang="pl-PL" sz="135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licencjat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filozofii w 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Caracas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Colegio Villegas</a:t>
            </a:r>
          </a:p>
          <a:p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 i doktorat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Centralnym Uniwersytecie Wenezueli w Caracas </a:t>
            </a:r>
            <a:r>
              <a:rPr lang="pl-PL" sz="135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Doktryna Laenneca i dur brzuszny w Caracas.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opinii </a:t>
            </a:r>
            <a:r>
              <a:rPr lang="pl-PL" sz="135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"wyjątkowo zdolnego i trzymającego się moralnych zasad studenta".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pl-PL" sz="1350" b="1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Praktyka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Betijoque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-kilka miesięcy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Stypendium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1889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Rząd funduje na 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dalsze studia w Paryżu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Specjalizacja,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1891 -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studiował fizjologię, histologię patologiczną, bakteriologię, mikrobiologię</a:t>
            </a:r>
            <a:r>
              <a:rPr lang="pl-PL" sz="1350" dirty="0">
                <a:solidFill>
                  <a:srgbClr val="222222"/>
                </a:solidFill>
                <a:latin typeface="Open Sans" panose="020B0606030504020204" pitchFamily="34" charset="0"/>
              </a:rPr>
              <a:t>,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Berlinie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Madrycie, Nowym Jorku</a:t>
            </a:r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DBA4FD-F020-4820-BB90-429BB392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2" y="3729924"/>
            <a:ext cx="1518081" cy="236254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28774F4-4AE2-45D0-8461-9BB020DB6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177" y="3250683"/>
            <a:ext cx="5113823" cy="3607318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DDE982A-2DD5-4C73-8179-8A5B47227B7F}"/>
              </a:ext>
            </a:extLst>
          </p:cNvPr>
          <p:cNvSpPr txBox="1"/>
          <p:nvPr/>
        </p:nvSpPr>
        <p:spPr>
          <a:xfrm>
            <a:off x="4300537" y="3551247"/>
            <a:ext cx="4008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Open Sans" panose="020B0606030504020204" pitchFamily="34" charset="0"/>
              </a:rPr>
              <a:t>BETIJOQUE </a:t>
            </a:r>
            <a:r>
              <a:rPr lang="pl-PL" sz="1400" b="1" dirty="0">
                <a:solidFill>
                  <a:srgbClr val="C00000"/>
                </a:solidFill>
                <a:latin typeface="Open Sans" panose="020B0606030504020204" pitchFamily="34" charset="0"/>
              </a:rPr>
              <a:t> - </a:t>
            </a:r>
            <a:r>
              <a:rPr lang="en-US" sz="1400" b="1" dirty="0">
                <a:solidFill>
                  <a:srgbClr val="C00000"/>
                </a:solidFill>
                <a:latin typeface="Open Sans" panose="020B0606030504020204" pitchFamily="34" charset="0"/>
              </a:rPr>
              <a:t>ULICA KRÓLEWSKA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3A205D2-6008-464F-9CCC-CBF2F8A7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" y="1017773"/>
            <a:ext cx="3437906" cy="248080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sp>
        <p:nvSpPr>
          <p:cNvPr id="3" name="Strzałka: w dół 2">
            <a:extLst>
              <a:ext uri="{FF2B5EF4-FFF2-40B4-BE49-F238E27FC236}">
                <a16:creationId xmlns:a16="http://schemas.microsoft.com/office/drawing/2014/main" id="{A5875C83-0166-4783-891F-917B2EFF0E1C}"/>
              </a:ext>
            </a:extLst>
          </p:cNvPr>
          <p:cNvSpPr/>
          <p:nvPr/>
        </p:nvSpPr>
        <p:spPr>
          <a:xfrm>
            <a:off x="2219418" y="1331651"/>
            <a:ext cx="133164" cy="284086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Jose Gregory Hernandez">
            <a:extLst>
              <a:ext uri="{FF2B5EF4-FFF2-40B4-BE49-F238E27FC236}">
                <a16:creationId xmlns:a16="http://schemas.microsoft.com/office/drawing/2014/main" id="{9F058B66-12E2-4718-8263-F6E33D3A4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30" y="3719044"/>
            <a:ext cx="1914155" cy="239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638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77181-7B66-4641-B8EE-50498B6AA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379867" cy="173114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b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  <a:t>                </a:t>
            </a: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05F95E0-9B65-48D1-911D-74DBC0AF90DF}"/>
              </a:ext>
            </a:extLst>
          </p:cNvPr>
          <p:cNvSpPr txBox="1"/>
          <p:nvPr/>
        </p:nvSpPr>
        <p:spPr>
          <a:xfrm>
            <a:off x="4401086" y="58846"/>
            <a:ext cx="4742914" cy="67403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endParaRPr lang="pl-PL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1893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powrót z Europy na Uniwersytet w Caracas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Ordynator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stołecznego szpitala im. José Maria Vargaza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Przywiózł i wprowadził mikroskop </a:t>
            </a:r>
            <a:r>
              <a:rPr lang="pl-PL" sz="135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założył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Instytut Medycyny Doświadczalnej i Laboratorium Szpitala Vargas . (pierwsze w obu Amerykach)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1904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założyciel Narodowej Akademii Medycznej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objął XXVIII Katedrę, został profesorem Katedry Praktycznej Anatomii Patologicznej, histologii, bakteriologii. Pionier nauczania naukowego i pedagogicznego, do 1912 r. 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Publikuje książki naukowe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Elements of Bacteriology (1906), About the Angina Pectoris of Malaric Origin (1909) The Elements of Philosophy (1912).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 eseje literackie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Znał się na muzyce i biegle stosował języki: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angielski, francuski, portugalski, niemiecki, włoski i łaciński, hiszpański rozumiał hebrajski, miał dużą wiedzę z teologii i filozofii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Czynił „Boże cuda”. Uzdrawiał pacjentów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gdy medycyna nie dawała im szans 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Miał  jedną receptę: próbować i walczyć, nie poddawać się.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pl-PL" sz="135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Lubił uczyć swoich pacjentów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wierzył, że wykształcenie oraz wiedza pomogą ubogim się rozwijać i usamodzielniać, zwłaszcza dla dzieci.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Traktował pracę lekarza jako służbie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 powołaniu.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AF46E68-DE4D-494A-B03F-E8EE44DC4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07" y="2894119"/>
            <a:ext cx="2680488" cy="394464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85169BA-2101-4371-9A2D-E1FDD33E4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" y="58846"/>
            <a:ext cx="2005553" cy="2684297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61EC26D-8D84-4788-B01D-BE0396E12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468" y="1806811"/>
            <a:ext cx="2460532" cy="3024118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7315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EB314AE-FC33-4719-8074-AFE9A7600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746" y="1580226"/>
            <a:ext cx="6606872" cy="4500977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F504EC7-18C9-4218-BBFC-A3743511A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511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b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Dorobek naukowy 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55176C8-728C-4091-9AF4-4C0DC39CA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82" y="2290439"/>
            <a:ext cx="2507394" cy="335575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4331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3BDA7B-2A7A-4C70-A089-35751C15F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447487" cy="117026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Życie wewnętrzne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6CB9418-3D2A-4428-86DE-88F34B53DA02}"/>
              </a:ext>
            </a:extLst>
          </p:cNvPr>
          <p:cNvSpPr txBox="1"/>
          <p:nvPr/>
        </p:nvSpPr>
        <p:spPr>
          <a:xfrm>
            <a:off x="4126901" y="428179"/>
            <a:ext cx="4647317" cy="300082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7.XII. 1899 został świeckim franciszkaninem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kościele kapucynów w Caracas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kierownika duchowego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,-ks.Juan Bautista Castro arcybiskup Caracas i prymas Wenezueli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wewnętrzne natchnienie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kapłaństwie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1908- wstępuje do klasztoru kartuzów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Certosa di Farneta koło Lukki, (Toskanii we Włoszech) zostaje bratem Marcello  (44 l. 16.VII.1908)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21.IV.1909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wraca na Uniwersytet Wenezueli mieszczący się w </a:t>
            </a: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seminarium Santa Rosa de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Lima.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1913-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studiował duchowość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 założonym przez bł. Piusa IX Kolegium Latynoamerykańskim w Rzymie.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l-PL" sz="135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Doświadczenie utraty zdrowia- wymusza powrót </a:t>
            </a:r>
            <a:r>
              <a:rPr lang="pl-PL" sz="13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Caracas  </a:t>
            </a:r>
          </a:p>
        </p:txBody>
      </p:sp>
      <p:pic>
        <p:nvPicPr>
          <p:cNvPr id="6" name="Picture 2" descr="Dr JG Hernandez-OFS">
            <a:extLst>
              <a:ext uri="{FF2B5EF4-FFF2-40B4-BE49-F238E27FC236}">
                <a16:creationId xmlns:a16="http://schemas.microsoft.com/office/drawing/2014/main" id="{751DC69E-F99E-4CFB-90BA-F36EA9EAC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24" y="1799599"/>
            <a:ext cx="3402056" cy="425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harterhouse Farnetta, Włochy">
            <a:extLst>
              <a:ext uri="{FF2B5EF4-FFF2-40B4-BE49-F238E27FC236}">
                <a16:creationId xmlns:a16="http://schemas.microsoft.com/office/drawing/2014/main" id="{2062F2C5-1E1C-46E5-93FB-FB727907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59" y="3551068"/>
            <a:ext cx="4626374" cy="31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346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CC0A26E-580C-48AD-AF49-A891C9AA35CC}"/>
              </a:ext>
            </a:extLst>
          </p:cNvPr>
          <p:cNvSpPr txBox="1"/>
          <p:nvPr/>
        </p:nvSpPr>
        <p:spPr>
          <a:xfrm>
            <a:off x="3475682" y="990600"/>
            <a:ext cx="4552212" cy="364715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l-PL" sz="1350" dirty="0">
                <a:solidFill>
                  <a:srgbClr val="303030"/>
                </a:solidFill>
                <a:latin typeface="Titillium Web" panose="00000500000000000000" pitchFamily="2" charset="-18"/>
              </a:rPr>
              <a:t> </a:t>
            </a:r>
          </a:p>
          <a:p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Kiedy miał 12 lat napisał tekst pt. 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„Krótki i łatwy sposób na oddanie w Mszy świętej”. 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Czytał</a:t>
            </a:r>
            <a:r>
              <a:rPr lang="pl-PL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klasyków duchowości, np. </a:t>
            </a:r>
            <a:r>
              <a:rPr lang="pl-PL" sz="135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Naśladowanie Chrystusa</a:t>
            </a: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 Tomasza z Kempis i biografia św. Teresy z Avili. </a:t>
            </a:r>
          </a:p>
          <a:p>
            <a:pPr algn="ctr"/>
            <a:r>
              <a:rPr lang="pl-PL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pl-PL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zrozumiał, że Bóg:</a:t>
            </a:r>
          </a:p>
          <a:p>
            <a:pPr marL="257168" indent="-257168">
              <a:buFont typeface="Wingdings" panose="05000000000000000000" pitchFamily="2" charset="2"/>
              <a:buChar char="Ø"/>
            </a:pP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widzi go w roli kapłana ani zakonnika</a:t>
            </a:r>
          </a:p>
          <a:p>
            <a:pPr marL="257168" indent="-257168">
              <a:buFont typeface="Wingdings" panose="05000000000000000000" pitchFamily="2" charset="2"/>
              <a:buChar char="Ø"/>
            </a:pPr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8" indent="-257168">
              <a:buFont typeface="Wingdings" panose="05000000000000000000" pitchFamily="2" charset="2"/>
              <a:buChar char="Ø"/>
            </a:pP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odebrał niepowodzenia w drodze do kapłaństwa jako wskazówkę, że jego powołaniem służba Bogu w  najbardziej ubogich tym, co umie robić najlepiej 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8" indent="-257168">
              <a:buFont typeface="Wingdings" panose="05000000000000000000" pitchFamily="2" charset="2"/>
              <a:buChar char="Ø"/>
            </a:pPr>
            <a:r>
              <a:rPr lang="pl-PL" sz="1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ofiarował Mu swoje lekarskie umiejętności.</a:t>
            </a:r>
          </a:p>
          <a:p>
            <a:pPr marL="257168" indent="-257168">
              <a:buFont typeface="Wingdings" panose="05000000000000000000" pitchFamily="2" charset="2"/>
              <a:buChar char="Ø"/>
            </a:pPr>
            <a:endParaRPr lang="pl-PL" sz="13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pl-PL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służyć Bogu lecząc chorych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1C4DAB-D5ED-4357-9B77-3C750C15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027894" cy="9906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b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Rozeznanie powołania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istórico día! Venezuela celebra a lo grande la beatificación del Dr. José  Gregorio Hernández, el médico del pueblo – Vicepresidencia de la Republica  Bolivariana de Venezuela">
            <a:extLst>
              <a:ext uri="{FF2B5EF4-FFF2-40B4-BE49-F238E27FC236}">
                <a16:creationId xmlns:a16="http://schemas.microsoft.com/office/drawing/2014/main" id="{B79E07D6-5F66-41D2-9226-778A1267B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9" y="1053884"/>
            <a:ext cx="2606418" cy="342848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A64F0D5-EB9E-4EBA-9DC9-2E0732A5D1BD}"/>
              </a:ext>
            </a:extLst>
          </p:cNvPr>
          <p:cNvSpPr txBox="1"/>
          <p:nvPr/>
        </p:nvSpPr>
        <p:spPr>
          <a:xfrm>
            <a:off x="190049" y="4545651"/>
            <a:ext cx="2641928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znany jako kulturalny profesor, mówił po hiszpańsku, francusku, niemiecku, angielsku, włosku, portugalsku, biegle władał łaciną, był muzykiem, filozofem i miał głęboką wiedzę teologiczną; wymagający i odznaczał się punktualnością w wypełnianiu obowiązków dydaktycznych.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59648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3297</TotalTime>
  <Words>3665</Words>
  <Application>Microsoft Office PowerPoint</Application>
  <PresentationFormat>Pokaz na ekranie (4:3)</PresentationFormat>
  <Paragraphs>237</Paragraphs>
  <Slides>24</Slides>
  <Notes>20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7" baseType="lpstr">
      <vt:lpstr>Arial</vt:lpstr>
      <vt:lpstr>BlinkMacSystemFont</vt:lpstr>
      <vt:lpstr>Calibri</vt:lpstr>
      <vt:lpstr>Century Gothic</vt:lpstr>
      <vt:lpstr>Georgia</vt:lpstr>
      <vt:lpstr>Helvetica</vt:lpstr>
      <vt:lpstr>Open Sans</vt:lpstr>
      <vt:lpstr>Raleway</vt:lpstr>
      <vt:lpstr>Titillium Web</vt:lpstr>
      <vt:lpstr>Verdana</vt:lpstr>
      <vt:lpstr>Wingdings</vt:lpstr>
      <vt:lpstr>Wingdings 3</vt:lpstr>
      <vt:lpstr>Faseta</vt:lpstr>
      <vt:lpstr> BŁOGOSŁAWIONY MIŁOSIERNY Bł. dr José Gregorio Hernández   (1864 - 1919)      </vt:lpstr>
      <vt:lpstr> „Błogosławieni miłosierni, albowiem oni  miłosierdzia dostąpią”  (Mt.5.7)v</vt:lpstr>
      <vt:lpstr>          Rodzina  </vt:lpstr>
      <vt:lpstr>Prezentacja programu PowerPoint</vt:lpstr>
      <vt:lpstr>Edukacja  Isnotú - Caracas  </vt:lpstr>
      <vt:lpstr>                 Profesor   </vt:lpstr>
      <vt:lpstr> Dorobek naukowy </vt:lpstr>
      <vt:lpstr>    Życie wewnętrzne </vt:lpstr>
      <vt:lpstr> Rozeznanie powołania </vt:lpstr>
      <vt:lpstr>  Służba pacjentom </vt:lpstr>
      <vt:lpstr>Praca dydaktyczna </vt:lpstr>
      <vt:lpstr>Nagły koniec życia      </vt:lpstr>
      <vt:lpstr> Czy dr Jose Hernandez był MIŁOSIERNY? </vt:lpstr>
      <vt:lpstr>                                       Kult lekarza ubogich</vt:lpstr>
      <vt:lpstr>Prezentacja programu PowerPoint</vt:lpstr>
      <vt:lpstr>Prezentacja programu PowerPoint</vt:lpstr>
      <vt:lpstr>Eminencja Jorge Cardenal Urosa Savino. 2014  26.06.2014 r. w audytorium uniwersytetu w Caracas- Forum na cześć José Gregorio Hernándeza rozprawa pt. „Harmonia między nauką a sztuką”</vt:lpstr>
      <vt:lpstr>Cud beatyfikacyjny-  uzdrowienie 10-letniej Yaxury Solorzano Ortega   </vt:lpstr>
      <vt:lpstr>Prezentacja programu PowerPoint</vt:lpstr>
      <vt:lpstr> Beatyfikacja 2021 w czasie, gdy wielu Wenezuelczyków   walczy o wyżywienie swoich rodzin,  gwałtowny wzrost cen żywności hiperinflacja Wg raportu ONZ z 2020 r. 9,3 mln (30% populacji)   cierpi z powodu braku żywności .</vt:lpstr>
      <vt:lpstr>Prezentacja programu PowerPoint</vt:lpstr>
      <vt:lpstr>Prezentacja programu PowerPoint</vt:lpstr>
      <vt:lpstr>Prezentacja programu PowerPoint</vt:lpstr>
      <vt:lpstr>Środowisko Medyczne Świętej Rodziny  www.srodowiskomedyczne.pl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Bł. dr José Gregorio Hernández</dc:title>
  <dc:creator>Grażyna</dc:creator>
  <cp:lastModifiedBy>Grażyna</cp:lastModifiedBy>
  <cp:revision>523</cp:revision>
  <dcterms:created xsi:type="dcterms:W3CDTF">2021-12-12T21:22:25Z</dcterms:created>
  <dcterms:modified xsi:type="dcterms:W3CDTF">2022-02-25T20:51:32Z</dcterms:modified>
</cp:coreProperties>
</file>